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24"/>
  </p:notesMasterIdLst>
  <p:handoutMasterIdLst>
    <p:handoutMasterId r:id="rId25"/>
  </p:handoutMasterIdLst>
  <p:sldIdLst>
    <p:sldId id="812" r:id="rId3"/>
    <p:sldId id="786" r:id="rId4"/>
    <p:sldId id="791" r:id="rId5"/>
    <p:sldId id="922" r:id="rId6"/>
    <p:sldId id="932" r:id="rId7"/>
    <p:sldId id="925" r:id="rId8"/>
    <p:sldId id="933" r:id="rId9"/>
    <p:sldId id="931" r:id="rId10"/>
    <p:sldId id="935" r:id="rId11"/>
    <p:sldId id="926" r:id="rId12"/>
    <p:sldId id="936" r:id="rId13"/>
    <p:sldId id="923" r:id="rId14"/>
    <p:sldId id="928" r:id="rId15"/>
    <p:sldId id="937" r:id="rId16"/>
    <p:sldId id="929" r:id="rId17"/>
    <p:sldId id="938" r:id="rId18"/>
    <p:sldId id="934" r:id="rId19"/>
    <p:sldId id="924" r:id="rId20"/>
    <p:sldId id="927" r:id="rId21"/>
    <p:sldId id="939" r:id="rId22"/>
    <p:sldId id="930" r:id="rId2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9277" autoAdjust="0"/>
  </p:normalViewPr>
  <p:slideViewPr>
    <p:cSldViewPr snapToGrid="0">
      <p:cViewPr varScale="1">
        <p:scale>
          <a:sx n="98" d="100"/>
          <a:sy n="98" d="100"/>
        </p:scale>
        <p:origin x="4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>
        <p:scale>
          <a:sx n="100" d="100"/>
          <a:sy n="100" d="100"/>
        </p:scale>
        <p:origin x="-492" y="4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9.xml"/><Relationship Id="rId15" Type="http://schemas.openxmlformats.org/officeDocument/2006/relationships/slide" Target="slides/slide21.xml"/><Relationship Id="rId10" Type="http://schemas.openxmlformats.org/officeDocument/2006/relationships/slide" Target="slides/slide15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421856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0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12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26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1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98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18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83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7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21171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62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latin typeface="Arial" charset="0"/>
              </a:rPr>
              <a:t>Лекция 1</a:t>
            </a:r>
            <a:r>
              <a:rPr lang="en-US" sz="2400" dirty="0">
                <a:latin typeface="Arial" charset="0"/>
              </a:rPr>
              <a:t>4</a:t>
            </a: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b="0" dirty="0" err="1">
                <a:effectLst/>
              </a:rPr>
              <a:t>Желілік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endParaRPr lang="ru-RU" sz="240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508" y="3662641"/>
            <a:ext cx="4762494" cy="2031325"/>
          </a:xfrm>
        </p:spPr>
        <p:txBody>
          <a:bodyPr wrap="square">
            <a:spAutoFit/>
          </a:bodyPr>
          <a:lstStyle/>
          <a:p>
            <a:r>
              <a:rPr lang="ru-RU" sz="1800" dirty="0" err="1"/>
              <a:t>Жарнамалық</a:t>
            </a:r>
            <a:r>
              <a:rPr lang="ru-RU" sz="1800" dirty="0"/>
              <a:t> БҚ Веб — </a:t>
            </a:r>
            <a:r>
              <a:rPr lang="ru-RU" sz="1800" dirty="0" err="1"/>
              <a:t>сайттарға</a:t>
            </a:r>
            <a:r>
              <a:rPr lang="ru-RU" sz="1800" dirty="0"/>
              <a:t> </a:t>
            </a:r>
            <a:r>
              <a:rPr lang="ru-RU" sz="1800" dirty="0" err="1"/>
              <a:t>кіретін</a:t>
            </a:r>
            <a:r>
              <a:rPr lang="ru-RU" sz="1800" dirty="0"/>
              <a:t> </a:t>
            </a:r>
            <a:r>
              <a:rPr lang="ru-RU" sz="1800" dirty="0" err="1"/>
              <a:t>пайдаланушылар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мәліметтерді</a:t>
            </a:r>
            <a:r>
              <a:rPr lang="ru-RU" sz="1800" dirty="0"/>
              <a:t> </a:t>
            </a:r>
            <a:r>
              <a:rPr lang="ru-RU" sz="1800" dirty="0" err="1"/>
              <a:t>жинауға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 </a:t>
            </a:r>
            <a:r>
              <a:rPr lang="ru-RU" sz="1800" dirty="0" err="1"/>
              <a:t>шпиондық</a:t>
            </a:r>
            <a:r>
              <a:rPr lang="ru-RU" sz="1800" dirty="0"/>
              <a:t> </a:t>
            </a:r>
            <a:r>
              <a:rPr lang="ru-RU" sz="1800" dirty="0" err="1"/>
              <a:t>бқ-ның</a:t>
            </a:r>
            <a:r>
              <a:rPr lang="ru-RU" sz="1800" dirty="0"/>
              <a:t> </a:t>
            </a:r>
            <a:r>
              <a:rPr lang="ru-RU" sz="1800" dirty="0" err="1"/>
              <a:t>жарнамалық</a:t>
            </a:r>
            <a:r>
              <a:rPr lang="ru-RU" sz="1800" dirty="0"/>
              <a:t> </a:t>
            </a:r>
            <a:r>
              <a:rPr lang="ru-RU" sz="1800" dirty="0" err="1"/>
              <a:t>түрі</a:t>
            </a:r>
            <a:r>
              <a:rPr lang="ru-RU" sz="1800" dirty="0"/>
              <a:t>. </a:t>
            </a:r>
            <a:r>
              <a:rPr lang="ru-RU" sz="1800" dirty="0" err="1"/>
              <a:t>Жиналған</a:t>
            </a:r>
            <a:r>
              <a:rPr lang="ru-RU" sz="1800" dirty="0"/>
              <a:t> </a:t>
            </a:r>
            <a:r>
              <a:rPr lang="ru-RU" sz="1800" dirty="0" err="1"/>
              <a:t>мәліметтер</a:t>
            </a:r>
            <a:r>
              <a:rPr lang="ru-RU" sz="1800" dirty="0"/>
              <a:t> </a:t>
            </a:r>
            <a:r>
              <a:rPr lang="ru-RU" sz="1800" dirty="0" err="1"/>
              <a:t>бұдан</a:t>
            </a:r>
            <a:r>
              <a:rPr lang="ru-RU" sz="1800" dirty="0"/>
              <a:t> </a:t>
            </a:r>
            <a:r>
              <a:rPr lang="ru-RU" sz="1800" dirty="0" err="1"/>
              <a:t>әрі</a:t>
            </a:r>
            <a:r>
              <a:rPr lang="ru-RU" sz="1800" dirty="0"/>
              <a:t> </a:t>
            </a:r>
            <a:r>
              <a:rPr lang="ru-RU" sz="1800" dirty="0" err="1"/>
              <a:t>мақсатты</a:t>
            </a:r>
            <a:r>
              <a:rPr lang="ru-RU" sz="1800" dirty="0"/>
              <a:t> </a:t>
            </a:r>
            <a:r>
              <a:rPr lang="ru-RU" sz="1800" dirty="0" err="1"/>
              <a:t>жарнама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пайдаланылады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2000" b="0" dirty="0" err="1">
                <a:effectLst/>
              </a:rPr>
              <a:t>Желілік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шабуыл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түрлері</a:t>
            </a:r>
            <a:r>
              <a:rPr dirty="0"/>
              <a:t/>
            </a:r>
            <a:br>
              <a:rPr dirty="0"/>
            </a:br>
            <a:r>
              <a:rPr lang="ru-RU" b="0" dirty="0" err="1">
                <a:effectLst/>
              </a:rPr>
              <a:t>Зиянды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бағдарламалық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қамтамасыз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етудің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басқа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түрлері</a:t>
            </a:r>
            <a:endParaRPr lang="ru-R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65509" y="1691902"/>
            <a:ext cx="8733677" cy="14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 err="1"/>
              <a:t>Шпиондық</a:t>
            </a:r>
            <a:r>
              <a:rPr lang="ru-RU" sz="1800" dirty="0"/>
              <a:t> </a:t>
            </a:r>
            <a:r>
              <a:rPr lang="ru-RU" sz="1800" dirty="0" err="1"/>
              <a:t>бқ</a:t>
            </a:r>
            <a:r>
              <a:rPr lang="ru-RU" sz="1800" dirty="0"/>
              <a:t> </a:t>
            </a:r>
            <a:r>
              <a:rPr lang="ru-RU" sz="1800" dirty="0" err="1"/>
              <a:t>Тыңшылық</a:t>
            </a:r>
            <a:r>
              <a:rPr lang="ru-RU" sz="1800" dirty="0"/>
              <a:t> </a:t>
            </a:r>
            <a:r>
              <a:rPr lang="ru-RU" sz="1800" dirty="0" err="1"/>
              <a:t>бқ-ға</a:t>
            </a:r>
            <a:r>
              <a:rPr lang="ru-RU" sz="1800" dirty="0"/>
              <a:t> </a:t>
            </a:r>
            <a:r>
              <a:rPr lang="ru-RU" sz="1800" dirty="0" err="1"/>
              <a:t>пайдаланушының</a:t>
            </a:r>
            <a:r>
              <a:rPr lang="ru-RU" sz="1800" dirty="0"/>
              <a:t> </a:t>
            </a:r>
            <a:r>
              <a:rPr lang="ru-RU" sz="1800" dirty="0" err="1"/>
              <a:t>рұқсатынсыз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білмей</a:t>
            </a:r>
            <a:r>
              <a:rPr lang="ru-RU" sz="1800" dirty="0"/>
              <a:t> </a:t>
            </a:r>
            <a:r>
              <a:rPr lang="ru-RU" sz="1800" dirty="0" err="1"/>
              <a:t>компьютерден</a:t>
            </a:r>
            <a:r>
              <a:rPr lang="ru-RU" sz="1800" dirty="0"/>
              <a:t> </a:t>
            </a:r>
            <a:r>
              <a:rPr lang="ru-RU" sz="1800" dirty="0" err="1"/>
              <a:t>жеке</a:t>
            </a:r>
            <a:r>
              <a:rPr lang="ru-RU" sz="1800" dirty="0"/>
              <a:t> </a:t>
            </a:r>
            <a:r>
              <a:rPr lang="ru-RU" sz="1800" dirty="0" err="1"/>
              <a:t>деректерді</a:t>
            </a:r>
            <a:r>
              <a:rPr lang="ru-RU" sz="1800" dirty="0"/>
              <a:t> </a:t>
            </a:r>
            <a:r>
              <a:rPr lang="ru-RU" sz="1800" dirty="0" err="1"/>
              <a:t>жинайтын</a:t>
            </a:r>
            <a:r>
              <a:rPr lang="ru-RU" sz="1800" dirty="0"/>
              <a:t> </a:t>
            </a:r>
            <a:r>
              <a:rPr lang="ru-RU" sz="1800" dirty="0" err="1"/>
              <a:t>бағдарламалар</a:t>
            </a:r>
            <a:r>
              <a:rPr lang="ru-RU" sz="1800" dirty="0"/>
              <a:t> </a:t>
            </a:r>
            <a:r>
              <a:rPr lang="ru-RU" sz="1800" dirty="0" err="1"/>
              <a:t>жатады</a:t>
            </a:r>
            <a:r>
              <a:rPr lang="ru-RU" sz="1800" dirty="0"/>
              <a:t>.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деректер</a:t>
            </a:r>
            <a:r>
              <a:rPr lang="ru-RU" sz="1800" dirty="0"/>
              <a:t> </a:t>
            </a:r>
            <a:r>
              <a:rPr lang="ru-RU" sz="1800" dirty="0" err="1"/>
              <a:t>жарнама</a:t>
            </a:r>
            <a:r>
              <a:rPr lang="ru-RU" sz="1800" dirty="0"/>
              <a:t> </a:t>
            </a:r>
            <a:r>
              <a:rPr lang="ru-RU" sz="1800" dirty="0" err="1"/>
              <a:t>агенттіктерінің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басқа</a:t>
            </a:r>
            <a:r>
              <a:rPr lang="ru-RU" sz="1800" dirty="0"/>
              <a:t> интернет </a:t>
            </a:r>
            <a:r>
              <a:rPr lang="ru-RU" sz="1800" dirty="0" err="1"/>
              <a:t>пайдаланушыларының</a:t>
            </a:r>
            <a:r>
              <a:rPr lang="ru-RU" sz="1800" dirty="0"/>
              <a:t> </a:t>
            </a:r>
            <a:r>
              <a:rPr lang="ru-RU" sz="1800" dirty="0" err="1"/>
              <a:t>қарамағына</a:t>
            </a:r>
            <a:r>
              <a:rPr lang="ru-RU" sz="1800" dirty="0"/>
              <a:t> </a:t>
            </a:r>
            <a:r>
              <a:rPr lang="ru-RU" sz="1800" dirty="0" err="1"/>
              <a:t>түседі</a:t>
            </a:r>
            <a:r>
              <a:rPr lang="ru-RU" sz="1800" dirty="0"/>
              <a:t>. </a:t>
            </a:r>
            <a:r>
              <a:rPr lang="ru-RU" sz="1800" dirty="0" err="1"/>
              <a:t>Олардың</a:t>
            </a:r>
            <a:r>
              <a:rPr lang="ru-RU" sz="1800" dirty="0"/>
              <a:t> </a:t>
            </a:r>
            <a:r>
              <a:rPr lang="ru-RU" sz="1800" dirty="0" err="1"/>
              <a:t>қатарында</a:t>
            </a:r>
            <a:r>
              <a:rPr lang="ru-RU" sz="1800" dirty="0"/>
              <a:t> </a:t>
            </a:r>
            <a:r>
              <a:rPr lang="ru-RU" sz="1800" dirty="0" err="1"/>
              <a:t>парольдер</a:t>
            </a:r>
            <a:r>
              <a:rPr lang="ru-RU" sz="1800" dirty="0"/>
              <a:t> мен банк </a:t>
            </a:r>
            <a:r>
              <a:rPr lang="ru-RU" sz="1800" dirty="0" err="1"/>
              <a:t>деректемелері</a:t>
            </a:r>
            <a:r>
              <a:rPr lang="ru-RU" sz="1800" dirty="0"/>
              <a:t> </a:t>
            </a:r>
            <a:r>
              <a:rPr lang="ru-RU" sz="1800" dirty="0" err="1"/>
              <a:t>болуы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r>
              <a:rPr lang="ru-RU" sz="1800" dirty="0"/>
              <a:t>.</a:t>
            </a:r>
            <a:endParaRPr lang="ru-RU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02" y="3662641"/>
            <a:ext cx="2976718" cy="24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807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 err="1">
                <a:effectLst/>
              </a:rPr>
              <a:t>Желілік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шабуыл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түрлері</a:t>
            </a:r>
            <a:r>
              <a:rPr dirty="0"/>
              <a:t/>
            </a:r>
            <a:br>
              <a:rPr dirty="0"/>
            </a:br>
            <a:r>
              <a:rPr lang="ru-RU" b="0" dirty="0" err="1">
                <a:effectLst/>
              </a:rPr>
              <a:t>Зиянды</a:t>
            </a:r>
            <a:r>
              <a:rPr lang="ru-RU" b="0" dirty="0">
                <a:effectLst/>
              </a:rPr>
              <a:t> БҚ-</a:t>
            </a:r>
            <a:r>
              <a:rPr lang="ru-RU" b="0" dirty="0" err="1">
                <a:effectLst/>
              </a:rPr>
              <a:t>ның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басқа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түрлері</a:t>
            </a:r>
            <a:r>
              <a:rPr lang="ru-RU" b="0" dirty="0">
                <a:effectLst/>
              </a:rPr>
              <a:t> (</a:t>
            </a:r>
            <a:r>
              <a:rPr lang="ru-RU" b="0" dirty="0" err="1">
                <a:effectLst/>
              </a:rPr>
              <a:t>Тод</a:t>
            </a:r>
            <a:r>
              <a:rPr lang="ru-RU" b="0" dirty="0">
                <a:effectLst/>
              </a:rPr>
              <a:t>.)</a:t>
            </a:r>
            <a:endParaRPr lang="ru-R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66945" y="1690513"/>
            <a:ext cx="8733677" cy="18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 err="1"/>
              <a:t>Ботнеттер</a:t>
            </a:r>
            <a:r>
              <a:rPr lang="ru-RU" sz="2000" dirty="0"/>
              <a:t> мен зомби </a:t>
            </a:r>
            <a:r>
              <a:rPr lang="ru-RU" sz="2000" dirty="0" err="1"/>
              <a:t>Зарарланған</a:t>
            </a:r>
            <a:r>
              <a:rPr lang="ru-RU" sz="2000" dirty="0"/>
              <a:t> компьютер-зомби </a:t>
            </a:r>
            <a:r>
              <a:rPr lang="ru-RU" sz="2000" dirty="0" err="1"/>
              <a:t>ботнетті</a:t>
            </a:r>
            <a:r>
              <a:rPr lang="ru-RU" sz="2000" dirty="0"/>
              <a:t> </a:t>
            </a:r>
            <a:r>
              <a:rPr lang="ru-RU" sz="2000" dirty="0" err="1"/>
              <a:t>жасаушы</a:t>
            </a:r>
            <a:r>
              <a:rPr lang="ru-RU" sz="2000" dirty="0"/>
              <a:t> </a:t>
            </a:r>
            <a:r>
              <a:rPr lang="ru-RU" sz="2000" dirty="0" err="1"/>
              <a:t>басқаратын</a:t>
            </a:r>
            <a:r>
              <a:rPr lang="ru-RU" sz="2000" dirty="0"/>
              <a:t> </a:t>
            </a:r>
            <a:r>
              <a:rPr lang="ru-RU" sz="2000" dirty="0" err="1"/>
              <a:t>серверлермен</a:t>
            </a:r>
            <a:r>
              <a:rPr lang="ru-RU" sz="2000" dirty="0"/>
              <a:t> </a:t>
            </a:r>
            <a:r>
              <a:rPr lang="ru-RU" sz="2000" dirty="0" err="1"/>
              <a:t>байланысады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серверлер</a:t>
            </a:r>
            <a:r>
              <a:rPr lang="ru-RU" sz="2000" dirty="0"/>
              <a:t> </a:t>
            </a:r>
            <a:r>
              <a:rPr lang="ru-RU" sz="2000" dirty="0" err="1"/>
              <a:t>бұзылған</a:t>
            </a:r>
            <a:r>
              <a:rPr lang="ru-RU" sz="2000" dirty="0"/>
              <a:t> </a:t>
            </a:r>
            <a:r>
              <a:rPr lang="ru-RU" sz="2000" dirty="0" err="1"/>
              <a:t>құрылғылардың</a:t>
            </a:r>
            <a:r>
              <a:rPr lang="ru-RU" sz="2000" dirty="0"/>
              <a:t> (</a:t>
            </a:r>
            <a:r>
              <a:rPr lang="ru-RU" sz="2000" dirty="0" err="1"/>
              <a:t>ботнеттің</a:t>
            </a:r>
            <a:r>
              <a:rPr lang="ru-RU" sz="2000" dirty="0"/>
              <a:t>)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желісі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басқару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бақылау</a:t>
            </a:r>
            <a:r>
              <a:rPr lang="ru-RU" sz="2000" dirty="0"/>
              <a:t> </a:t>
            </a:r>
            <a:r>
              <a:rPr lang="ru-RU" sz="2000" dirty="0" err="1"/>
              <a:t>орталығының</a:t>
            </a:r>
            <a:r>
              <a:rPr lang="ru-RU" sz="2000" dirty="0"/>
              <a:t> </a:t>
            </a:r>
            <a:r>
              <a:rPr lang="ru-RU" sz="2000" dirty="0" err="1"/>
              <a:t>рөлін</a:t>
            </a:r>
            <a:r>
              <a:rPr lang="ru-RU" sz="2000" dirty="0"/>
              <a:t> </a:t>
            </a:r>
            <a:r>
              <a:rPr lang="ru-RU" sz="2000" dirty="0" err="1"/>
              <a:t>атқарады</a:t>
            </a:r>
            <a:r>
              <a:rPr lang="ru-RU" sz="2000" dirty="0"/>
              <a:t>.</a:t>
            </a:r>
            <a:endParaRPr lang="ru-RU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4" y="3240957"/>
            <a:ext cx="6365631" cy="36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2686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4021007" cy="1481138"/>
          </a:xfrm>
        </p:spPr>
        <p:txBody>
          <a:bodyPr>
            <a:noAutofit/>
          </a:bodyPr>
          <a:lstStyle/>
          <a:p>
            <a:r>
              <a:rPr lang="ru-RU" sz="3200" b="0" dirty="0">
                <a:effectLst/>
              </a:rPr>
              <a:t>3. </a:t>
            </a:r>
            <a:r>
              <a:rPr lang="ru-RU" sz="3200" b="0" dirty="0" err="1">
                <a:effectLst/>
              </a:rPr>
              <a:t>Желі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қалай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қорғауға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болады</a:t>
            </a:r>
            <a:r>
              <a:rPr lang="ru-RU" sz="3200" b="0" dirty="0">
                <a:effectLst/>
              </a:rPr>
              <a:t>?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302112"/>
            <a:ext cx="8733677" cy="1200329"/>
          </a:xfrm>
        </p:spPr>
        <p:txBody>
          <a:bodyPr>
            <a:spAutoFit/>
          </a:bodyPr>
          <a:lstStyle/>
          <a:p>
            <a:r>
              <a:rPr lang="ru-RU" sz="1800" dirty="0" err="1"/>
              <a:t>Қауіпсіздікті</a:t>
            </a:r>
            <a:r>
              <a:rPr lang="ru-RU" sz="1800" dirty="0"/>
              <a:t> </a:t>
            </a:r>
            <a:r>
              <a:rPr lang="ru-RU" sz="1800" dirty="0" err="1"/>
              <a:t>нығайту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практикалық</a:t>
            </a:r>
            <a:r>
              <a:rPr lang="ru-RU" sz="1800" dirty="0"/>
              <a:t> </a:t>
            </a:r>
            <a:r>
              <a:rPr lang="ru-RU" sz="1800" dirty="0" err="1"/>
              <a:t>ұсыныстар</a:t>
            </a:r>
            <a:r>
              <a:rPr lang="ru-RU" sz="1800" dirty="0"/>
              <a:t> </a:t>
            </a:r>
            <a:r>
              <a:rPr lang="ru-RU" sz="1800" dirty="0" err="1"/>
              <a:t>Қауіпсіздікті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қарапайым</a:t>
            </a:r>
            <a:r>
              <a:rPr lang="ru-RU" sz="1800" dirty="0"/>
              <a:t>, </a:t>
            </a:r>
            <a:r>
              <a:rPr lang="ru-RU" sz="1800" dirty="0" err="1"/>
              <a:t>қымбат</a:t>
            </a:r>
            <a:r>
              <a:rPr lang="ru-RU" sz="1800" dirty="0"/>
              <a:t> </a:t>
            </a:r>
            <a:r>
              <a:rPr lang="ru-RU" sz="1800" dirty="0" err="1"/>
              <a:t>емес</a:t>
            </a:r>
            <a:r>
              <a:rPr lang="ru-RU" sz="1800" dirty="0"/>
              <a:t> </a:t>
            </a:r>
            <a:r>
              <a:rPr lang="ru-RU" sz="1800" dirty="0" err="1"/>
              <a:t>әдістер</a:t>
            </a:r>
            <a:r>
              <a:rPr lang="ru-RU" sz="1800" dirty="0"/>
              <a:t>, </a:t>
            </a:r>
            <a:r>
              <a:rPr lang="ru-RU" sz="1800" dirty="0" err="1"/>
              <a:t>мысалы</a:t>
            </a:r>
            <a:r>
              <a:rPr lang="ru-RU" sz="1800" dirty="0"/>
              <a:t>, БҚ </a:t>
            </a:r>
            <a:r>
              <a:rPr lang="ru-RU" sz="1800" dirty="0" err="1"/>
              <a:t>тұрақты</a:t>
            </a:r>
            <a:r>
              <a:rPr lang="ru-RU" sz="1800" dirty="0"/>
              <a:t> </a:t>
            </a:r>
            <a:r>
              <a:rPr lang="ru-RU" sz="1800" dirty="0" err="1"/>
              <a:t>жаңарту</a:t>
            </a:r>
            <a:r>
              <a:rPr lang="ru-RU" sz="1800" dirty="0"/>
              <a:t>, </a:t>
            </a:r>
            <a:r>
              <a:rPr lang="ru-RU" sz="1800" dirty="0" err="1"/>
              <a:t>сондай-ақ</a:t>
            </a:r>
            <a:r>
              <a:rPr lang="ru-RU" sz="1800" dirty="0"/>
              <a:t> </a:t>
            </a:r>
            <a:r>
              <a:rPr lang="ru-RU" sz="1800" dirty="0" err="1"/>
              <a:t>брандмауэрлерді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басып</a:t>
            </a:r>
            <a:r>
              <a:rPr lang="ru-RU" sz="1800" dirty="0"/>
              <a:t> </a:t>
            </a:r>
            <a:r>
              <a:rPr lang="ru-RU" sz="1800" dirty="0" err="1"/>
              <a:t>кіруді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жүйелерін</a:t>
            </a:r>
            <a:r>
              <a:rPr lang="ru-RU" sz="1800" dirty="0"/>
              <a:t> </a:t>
            </a:r>
            <a:r>
              <a:rPr lang="ru-RU" sz="1800" dirty="0" err="1"/>
              <a:t>Күрделі</a:t>
            </a:r>
            <a:r>
              <a:rPr lang="ru-RU" sz="1800" dirty="0"/>
              <a:t> </a:t>
            </a:r>
            <a:r>
              <a:rPr lang="ru-RU" sz="1800" dirty="0" err="1"/>
              <a:t>іске</a:t>
            </a:r>
            <a:r>
              <a:rPr lang="ru-RU" sz="1800" dirty="0"/>
              <a:t> </a:t>
            </a:r>
            <a:r>
              <a:rPr lang="ru-RU" sz="1800" dirty="0" err="1"/>
              <a:t>асыру</a:t>
            </a:r>
            <a:r>
              <a:rPr lang="ru-RU" sz="1800" dirty="0"/>
              <a:t> </a:t>
            </a:r>
            <a:r>
              <a:rPr lang="ru-RU" sz="1800" dirty="0" err="1"/>
              <a:t>қолданылуы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err="1">
                <a:effectLst/>
              </a:rPr>
              <a:t>Желі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қорғауға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болады</a:t>
            </a:r>
            <a:r>
              <a:rPr lang="ru-RU" sz="1800" b="0" dirty="0">
                <a:effectLst/>
              </a:rPr>
              <a:t>?</a:t>
            </a:r>
            <a:br>
              <a:rPr lang="ru-RU" sz="1800" b="0" dirty="0">
                <a:effectLst/>
              </a:rPr>
            </a:br>
            <a:r>
              <a:rPr lang="ru-RU" b="0" dirty="0" err="1">
                <a:effectLst/>
              </a:rPr>
              <a:t>Аспаптық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құралдары</a:t>
            </a:r>
            <a:endParaRPr lang="ru-RU" sz="2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93868" y="2705103"/>
            <a:ext cx="8733677" cy="11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 err="1"/>
              <a:t>Аспаптық</a:t>
            </a:r>
            <a:r>
              <a:rPr lang="ru-RU" sz="1800" dirty="0"/>
              <a:t> </a:t>
            </a:r>
            <a:r>
              <a:rPr lang="ru-RU" sz="1800" dirty="0" err="1"/>
              <a:t>қауіпсіздік</a:t>
            </a:r>
            <a:r>
              <a:rPr lang="ru-RU" sz="1800" dirty="0"/>
              <a:t> </a:t>
            </a:r>
            <a:r>
              <a:rPr lang="ru-RU" sz="1800" dirty="0" err="1"/>
              <a:t>құралдары</a:t>
            </a:r>
            <a:r>
              <a:rPr lang="ru-RU" sz="1800" dirty="0"/>
              <a:t> </a:t>
            </a:r>
            <a:r>
              <a:rPr lang="ru-RU" sz="1800" dirty="0" err="1"/>
              <a:t>Зарарланған</a:t>
            </a:r>
            <a:r>
              <a:rPr lang="ru-RU" sz="1800" dirty="0"/>
              <a:t> </a:t>
            </a:r>
            <a:r>
              <a:rPr lang="ru-RU" sz="1800" dirty="0" err="1"/>
              <a:t>компьютерлерден</a:t>
            </a:r>
            <a:r>
              <a:rPr lang="ru-RU" sz="1800" dirty="0"/>
              <a:t> </a:t>
            </a:r>
            <a:r>
              <a:rPr lang="ru-RU" sz="1800" dirty="0" err="1"/>
              <a:t>зиянды</a:t>
            </a:r>
            <a:r>
              <a:rPr lang="ru-RU" sz="1800" dirty="0"/>
              <a:t> </a:t>
            </a:r>
            <a:r>
              <a:rPr lang="ru-RU" sz="1800" dirty="0" err="1"/>
              <a:t>бағдарламалық</a:t>
            </a:r>
            <a:r>
              <a:rPr lang="ru-RU" sz="1800" dirty="0"/>
              <a:t> </a:t>
            </a:r>
            <a:r>
              <a:rPr lang="ru-RU" sz="1800" dirty="0" err="1"/>
              <a:t>жасақтаманы</a:t>
            </a:r>
            <a:r>
              <a:rPr lang="ru-RU" sz="1800" dirty="0"/>
              <a:t> </a:t>
            </a:r>
            <a:r>
              <a:rPr lang="ru-RU" sz="1800" dirty="0" err="1"/>
              <a:t>жоюдағы</a:t>
            </a:r>
            <a:r>
              <a:rPr lang="ru-RU" sz="1800" dirty="0"/>
              <a:t> </a:t>
            </a:r>
            <a:r>
              <a:rPr lang="ru-RU" sz="1800" dirty="0" err="1"/>
              <a:t>шабуылдардан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көмектен</a:t>
            </a:r>
            <a:r>
              <a:rPr lang="ru-RU" sz="1800" dirty="0"/>
              <a:t> </a:t>
            </a:r>
            <a:r>
              <a:rPr lang="ru-RU" sz="1800" dirty="0" err="1"/>
              <a:t>құрылғыларды</a:t>
            </a:r>
            <a:r>
              <a:rPr lang="ru-RU" sz="1800" dirty="0"/>
              <a:t> </a:t>
            </a:r>
            <a:r>
              <a:rPr lang="ru-RU" sz="1800" dirty="0" err="1"/>
              <a:t>қорғау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желі</a:t>
            </a:r>
            <a:r>
              <a:rPr lang="ru-RU" sz="1800" dirty="0"/>
              <a:t> </a:t>
            </a:r>
            <a:r>
              <a:rPr lang="ru-RU" sz="1800" dirty="0" err="1"/>
              <a:t>пайдаланушыларына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жетімді</a:t>
            </a:r>
            <a:r>
              <a:rPr lang="ru-RU" sz="1800" dirty="0"/>
              <a:t> </a:t>
            </a:r>
            <a:r>
              <a:rPr lang="ru-RU" sz="1800" dirty="0" err="1"/>
              <a:t>көптеген</a:t>
            </a:r>
            <a:r>
              <a:rPr lang="ru-RU" sz="1800" dirty="0"/>
              <a:t> </a:t>
            </a:r>
            <a:r>
              <a:rPr lang="ru-RU" sz="1800" dirty="0" err="1"/>
              <a:t>құрал-жабдықтар</a:t>
            </a:r>
            <a:r>
              <a:rPr lang="ru-RU" sz="1800" dirty="0"/>
              <a:t> бар.</a:t>
            </a:r>
            <a:endParaRPr lang="ru-RU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75" y="4133888"/>
            <a:ext cx="4351267" cy="2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602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02112"/>
            <a:ext cx="8733677" cy="159056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err="1"/>
              <a:t>Түзетулер</a:t>
            </a:r>
            <a:r>
              <a:rPr lang="ru-RU" dirty="0"/>
              <a:t> мен </a:t>
            </a:r>
            <a:r>
              <a:rPr lang="ru-RU" dirty="0" err="1"/>
              <a:t>жаңартулар</a:t>
            </a:r>
            <a:r>
              <a:rPr lang="ru-RU" dirty="0"/>
              <a:t> </a:t>
            </a:r>
            <a:r>
              <a:rPr lang="ru-RU" dirty="0" err="1"/>
              <a:t>Түзету-белгілі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мәселені</a:t>
            </a:r>
            <a:r>
              <a:rPr lang="ru-RU" dirty="0"/>
              <a:t> </a:t>
            </a:r>
            <a:r>
              <a:rPr lang="ru-RU" dirty="0" err="1"/>
              <a:t>жоятын</a:t>
            </a:r>
            <a:r>
              <a:rPr lang="ru-RU" dirty="0"/>
              <a:t> </a:t>
            </a:r>
            <a:r>
              <a:rPr lang="ru-RU" dirty="0" err="1"/>
              <a:t>кодтың</a:t>
            </a:r>
            <a:r>
              <a:rPr lang="ru-RU" dirty="0"/>
              <a:t> аз </a:t>
            </a:r>
            <a:r>
              <a:rPr lang="ru-RU" dirty="0" err="1"/>
              <a:t>бөлігі</a:t>
            </a:r>
            <a:r>
              <a:rPr lang="ru-RU" dirty="0"/>
              <a:t>. </a:t>
            </a:r>
            <a:r>
              <a:rPr lang="ru-RU" dirty="0" err="1"/>
              <a:t>Жаңарту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,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проблемаларды</a:t>
            </a:r>
            <a:r>
              <a:rPr lang="ru-RU" dirty="0"/>
              <a:t> </a:t>
            </a:r>
            <a:r>
              <a:rPr lang="ru-RU" dirty="0" err="1"/>
              <a:t>түзету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пакетті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функционалдық</a:t>
            </a:r>
            <a:r>
              <a:rPr lang="ru-RU" dirty="0"/>
              <a:t> </a:t>
            </a:r>
            <a:r>
              <a:rPr lang="ru-RU" dirty="0" err="1"/>
              <a:t>мүмкіндіктермен</a:t>
            </a:r>
            <a:r>
              <a:rPr lang="ru-RU" dirty="0"/>
              <a:t> </a:t>
            </a:r>
            <a:r>
              <a:rPr lang="ru-RU" dirty="0" err="1"/>
              <a:t>кеңейте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err="1">
                <a:effectLst/>
              </a:rPr>
              <a:t>Желі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қорғауға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болады</a:t>
            </a:r>
            <a:r>
              <a:rPr lang="ru-RU" sz="1800" b="0" dirty="0">
                <a:effectLst/>
              </a:rPr>
              <a:t>?</a:t>
            </a:r>
            <a:r>
              <a:rPr sz="1800" dirty="0"/>
              <a:t/>
            </a:r>
            <a:br>
              <a:rPr sz="1800" dirty="0"/>
            </a:br>
            <a:r>
              <a:rPr lang="ru-RU" b="0" dirty="0" err="1">
                <a:effectLst/>
              </a:rPr>
              <a:t>Құралдық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құралдары</a:t>
            </a:r>
            <a:r>
              <a:rPr lang="ru-RU" b="0" dirty="0">
                <a:effectLst/>
              </a:rPr>
              <a:t> (</a:t>
            </a:r>
            <a:r>
              <a:rPr lang="ru-RU" b="0" dirty="0" err="1">
                <a:effectLst/>
              </a:rPr>
              <a:t>Тод</a:t>
            </a:r>
            <a:r>
              <a:rPr lang="ru-RU" b="0" dirty="0">
                <a:effectLst/>
              </a:rPr>
              <a:t>.)</a:t>
            </a:r>
            <a:endParaRPr lang="ru-RU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43" y="3185361"/>
            <a:ext cx="4805436" cy="31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9995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8733677" cy="151142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Жұқтыруды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 </a:t>
            </a:r>
            <a:r>
              <a:rPr lang="ru-RU" dirty="0" err="1"/>
              <a:t>вирустардың</a:t>
            </a:r>
            <a:r>
              <a:rPr lang="ru-RU" dirty="0"/>
              <a:t>, </a:t>
            </a:r>
            <a:r>
              <a:rPr lang="ru-RU" dirty="0" err="1"/>
              <a:t>құрттардың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"</a:t>
            </a:r>
            <a:r>
              <a:rPr lang="ru-RU" dirty="0" err="1"/>
              <a:t>трояндардың"әсеріне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.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компьютеріңіз</a:t>
            </a:r>
            <a:r>
              <a:rPr lang="ru-RU" dirty="0"/>
              <a:t> </a:t>
            </a:r>
            <a:r>
              <a:rPr lang="ru-RU" dirty="0" err="1"/>
              <a:t>жұқтырғанын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білуге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</a:t>
            </a:r>
            <a:endParaRPr lang="ru-RU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47" y="2430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0" dirty="0" err="1">
                <a:effectLst/>
              </a:rPr>
              <a:t>Желі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қалай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қорғауға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болады</a:t>
            </a:r>
            <a:r>
              <a:rPr lang="ru-RU" sz="1600" b="0" dirty="0">
                <a:effectLst/>
              </a:rPr>
              <a:t>?</a:t>
            </a:r>
            <a:r>
              <a:rPr sz="1600" dirty="0"/>
              <a:t/>
            </a:r>
            <a:br>
              <a:rPr sz="1600" dirty="0"/>
            </a:br>
            <a:r>
              <a:rPr lang="ru-RU" b="0" dirty="0" err="1">
                <a:effectLst/>
              </a:rPr>
              <a:t>Антивирустық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бағдарламалық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қамтамасыз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ету</a:t>
            </a:r>
            <a:endParaRPr lang="ru-RU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1" y="3357841"/>
            <a:ext cx="4378546" cy="2754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386" y="3225956"/>
            <a:ext cx="39834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компьютер </a:t>
            </a:r>
            <a:r>
              <a:rPr lang="ru-RU" sz="1600" dirty="0" err="1"/>
              <a:t>жұмысында</a:t>
            </a:r>
            <a:r>
              <a:rPr lang="ru-RU" sz="1600" dirty="0"/>
              <a:t> </a:t>
            </a:r>
            <a:r>
              <a:rPr lang="ru-RU" sz="1600" dirty="0" err="1"/>
              <a:t>түсініксіз</a:t>
            </a:r>
            <a:r>
              <a:rPr lang="ru-RU" sz="1600" dirty="0"/>
              <a:t> </a:t>
            </a:r>
            <a:r>
              <a:rPr lang="ru-RU" sz="1600" dirty="0" err="1"/>
              <a:t>өзгерістер</a:t>
            </a:r>
            <a:r>
              <a:rPr lang="ru-RU" sz="1600" dirty="0"/>
              <a:t> </a:t>
            </a:r>
            <a:r>
              <a:rPr lang="ru-RU" sz="1600" dirty="0" err="1"/>
              <a:t>орын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; </a:t>
            </a:r>
            <a:r>
              <a:rPr lang="ru-RU" sz="1600" dirty="0" err="1"/>
              <a:t>бағдарлама</a:t>
            </a:r>
            <a:r>
              <a:rPr lang="ru-RU" sz="1600" dirty="0"/>
              <a:t> </a:t>
            </a:r>
            <a:r>
              <a:rPr lang="ru-RU" sz="1600" dirty="0" err="1"/>
              <a:t>тінтуірдің</a:t>
            </a:r>
            <a:r>
              <a:rPr lang="ru-RU" sz="1600" dirty="0"/>
              <a:t> </a:t>
            </a:r>
            <a:r>
              <a:rPr lang="ru-RU" sz="1600" dirty="0" err="1"/>
              <a:t>жылжуына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пернелерді</a:t>
            </a:r>
            <a:r>
              <a:rPr lang="ru-RU" sz="1600" dirty="0"/>
              <a:t> </a:t>
            </a:r>
            <a:r>
              <a:rPr lang="ru-RU" sz="1600" dirty="0" err="1"/>
              <a:t>басуға</a:t>
            </a:r>
            <a:r>
              <a:rPr lang="ru-RU" sz="1600" dirty="0"/>
              <a:t> </a:t>
            </a:r>
            <a:r>
              <a:rPr lang="ru-RU" sz="1600" dirty="0" err="1"/>
              <a:t>жауап</a:t>
            </a:r>
            <a:r>
              <a:rPr lang="ru-RU" sz="1600" dirty="0"/>
              <a:t> </a:t>
            </a:r>
            <a:r>
              <a:rPr lang="ru-RU" sz="1600" dirty="0" err="1"/>
              <a:t>бермейді</a:t>
            </a:r>
            <a:r>
              <a:rPr lang="ru-RU" sz="1600" dirty="0"/>
              <a:t>; </a:t>
            </a:r>
            <a:r>
              <a:rPr lang="ru-RU" sz="1600" dirty="0" err="1"/>
              <a:t>бағдарламалар</a:t>
            </a:r>
            <a:r>
              <a:rPr lang="ru-RU" sz="1600" dirty="0"/>
              <a:t> </a:t>
            </a:r>
            <a:r>
              <a:rPr lang="ru-RU" sz="1600" dirty="0" err="1"/>
              <a:t>өздігінен</a:t>
            </a:r>
            <a:r>
              <a:rPr lang="ru-RU" sz="1600" dirty="0"/>
              <a:t> </a:t>
            </a:r>
            <a:r>
              <a:rPr lang="ru-RU" sz="1600" dirty="0" err="1"/>
              <a:t>іске</a:t>
            </a:r>
            <a:r>
              <a:rPr lang="ru-RU" sz="1600" dirty="0"/>
              <a:t> </a:t>
            </a:r>
            <a:r>
              <a:rPr lang="ru-RU" sz="1600" dirty="0" err="1"/>
              <a:t>қосылады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істеуін</a:t>
            </a:r>
            <a:r>
              <a:rPr lang="ru-RU" sz="1600" dirty="0"/>
              <a:t> </a:t>
            </a:r>
            <a:r>
              <a:rPr lang="ru-RU" sz="1600" dirty="0" err="1"/>
              <a:t>тоқтатады</a:t>
            </a:r>
            <a:r>
              <a:rPr lang="ru-RU" sz="1600" dirty="0"/>
              <a:t>; </a:t>
            </a:r>
            <a:r>
              <a:rPr lang="ru-RU" sz="1600" dirty="0" err="1"/>
              <a:t>пошта</a:t>
            </a:r>
            <a:r>
              <a:rPr lang="ru-RU" sz="1600" dirty="0"/>
              <a:t> </a:t>
            </a:r>
            <a:r>
              <a:rPr lang="ru-RU" sz="1600" dirty="0" err="1"/>
              <a:t>бағдарламасы</a:t>
            </a:r>
            <a:r>
              <a:rPr lang="ru-RU" sz="1600" dirty="0"/>
              <a:t> </a:t>
            </a:r>
            <a:r>
              <a:rPr lang="ru-RU" sz="1600" dirty="0" err="1"/>
              <a:t>үлкен</a:t>
            </a:r>
            <a:r>
              <a:rPr lang="ru-RU" sz="1600" dirty="0"/>
              <a:t> </a:t>
            </a:r>
            <a:r>
              <a:rPr lang="ru-RU" sz="1600" dirty="0" err="1"/>
              <a:t>электрондық</a:t>
            </a:r>
            <a:r>
              <a:rPr lang="ru-RU" sz="1600" dirty="0"/>
              <a:t> </a:t>
            </a:r>
            <a:r>
              <a:rPr lang="ru-RU" sz="1600" dirty="0" err="1"/>
              <a:t>пошта</a:t>
            </a:r>
            <a:r>
              <a:rPr lang="ru-RU" sz="1600" dirty="0"/>
              <a:t> </a:t>
            </a:r>
            <a:r>
              <a:rPr lang="ru-RU" sz="1600" dirty="0" err="1"/>
              <a:t>көлемін</a:t>
            </a:r>
            <a:r>
              <a:rPr lang="ru-RU" sz="1600" dirty="0"/>
              <a:t> </a:t>
            </a:r>
            <a:r>
              <a:rPr lang="ru-RU" sz="1600" dirty="0" err="1"/>
              <a:t>тарата</a:t>
            </a:r>
            <a:r>
              <a:rPr lang="ru-RU" sz="1600" dirty="0"/>
              <a:t> </a:t>
            </a:r>
            <a:r>
              <a:rPr lang="ru-RU" sz="1600" dirty="0" err="1"/>
              <a:t>бастайды</a:t>
            </a:r>
            <a:r>
              <a:rPr lang="ru-RU" sz="1600" dirty="0"/>
              <a:t>; </a:t>
            </a:r>
            <a:r>
              <a:rPr lang="ru-RU" sz="1600" dirty="0" err="1"/>
              <a:t>орталық</a:t>
            </a:r>
            <a:r>
              <a:rPr lang="ru-RU" sz="1600" dirty="0"/>
              <a:t> процессор </a:t>
            </a:r>
            <a:r>
              <a:rPr lang="ru-RU" sz="1600" dirty="0" err="1"/>
              <a:t>қатты</a:t>
            </a:r>
            <a:r>
              <a:rPr lang="ru-RU" sz="1600" dirty="0"/>
              <a:t> </a:t>
            </a:r>
            <a:r>
              <a:rPr lang="ru-RU" sz="1600" dirty="0" err="1"/>
              <a:t>жүктелген</a:t>
            </a:r>
            <a:r>
              <a:rPr lang="ru-RU" sz="1600" dirty="0"/>
              <a:t>; </a:t>
            </a:r>
            <a:r>
              <a:rPr lang="ru-RU" sz="1600" dirty="0" err="1"/>
              <a:t>танылмаған</a:t>
            </a:r>
            <a:r>
              <a:rPr lang="ru-RU" sz="1600" dirty="0"/>
              <a:t> </a:t>
            </a:r>
            <a:r>
              <a:rPr lang="ru-RU" sz="1600" dirty="0" err="1"/>
              <a:t>процестер</a:t>
            </a:r>
            <a:r>
              <a:rPr lang="ru-RU" sz="1600" dirty="0"/>
              <a:t> </a:t>
            </a:r>
            <a:r>
              <a:rPr lang="ru-RU" sz="1600" dirty="0" err="1"/>
              <a:t>пайда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процестер</a:t>
            </a:r>
            <a:r>
              <a:rPr lang="ru-RU" sz="1600" dirty="0"/>
              <a:t> саны </a:t>
            </a:r>
            <a:r>
              <a:rPr lang="ru-RU" sz="1600" dirty="0" err="1"/>
              <a:t>артады</a:t>
            </a:r>
            <a:r>
              <a:rPr lang="ru-RU" sz="1600" dirty="0"/>
              <a:t>; компьютер </a:t>
            </a:r>
            <a:r>
              <a:rPr lang="ru-RU" sz="1600" dirty="0" err="1"/>
              <a:t>баяу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іркіліспен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істейді</a:t>
            </a:r>
            <a:r>
              <a:rPr lang="ru-RU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989493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302110"/>
            <a:ext cx="8733677" cy="923330"/>
          </a:xfrm>
        </p:spPr>
        <p:txBody>
          <a:bodyPr>
            <a:spAutoFit/>
          </a:bodyPr>
          <a:lstStyle/>
          <a:p>
            <a:r>
              <a:rPr lang="ru-RU" sz="1800" dirty="0" err="1"/>
              <a:t>Антивирустық</a:t>
            </a:r>
            <a:r>
              <a:rPr lang="ru-RU" sz="1800" dirty="0"/>
              <a:t> </a:t>
            </a:r>
            <a:r>
              <a:rPr lang="ru-RU" sz="1800" dirty="0" err="1"/>
              <a:t>бағдарламалық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вирустарды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компьютерді</a:t>
            </a:r>
            <a:r>
              <a:rPr lang="ru-RU" sz="1800" dirty="0"/>
              <a:t> </a:t>
            </a:r>
            <a:r>
              <a:rPr lang="ru-RU" sz="1800" dirty="0" err="1"/>
              <a:t>жұқтырудың</a:t>
            </a:r>
            <a:r>
              <a:rPr lang="ru-RU" sz="1800" dirty="0"/>
              <a:t> </a:t>
            </a:r>
            <a:r>
              <a:rPr lang="ru-RU" sz="1800" dirty="0" err="1"/>
              <a:t>алдын</a:t>
            </a:r>
            <a:r>
              <a:rPr lang="ru-RU" sz="1800" dirty="0"/>
              <a:t> </a:t>
            </a:r>
            <a:r>
              <a:rPr lang="ru-RU" sz="1800" dirty="0" err="1"/>
              <a:t>алу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вирусқа</a:t>
            </a:r>
            <a:r>
              <a:rPr lang="ru-RU" sz="1800" dirty="0"/>
              <a:t> </a:t>
            </a:r>
            <a:r>
              <a:rPr lang="ru-RU" sz="1800" dirty="0" err="1"/>
              <a:t>қарсы</a:t>
            </a:r>
            <a:r>
              <a:rPr lang="ru-RU" sz="1800" dirty="0"/>
              <a:t> БҚ </a:t>
            </a:r>
            <a:r>
              <a:rPr lang="ru-RU" sz="1800" dirty="0" err="1"/>
              <a:t>вирустардың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сигналдарын</a:t>
            </a:r>
            <a:r>
              <a:rPr lang="ru-RU" sz="1800" dirty="0"/>
              <a:t> </a:t>
            </a:r>
            <a:r>
              <a:rPr lang="ru-RU" sz="1800" dirty="0" err="1"/>
              <a:t>пайдаланады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116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0" dirty="0" err="1">
                <a:effectLst/>
              </a:rPr>
              <a:t>Желі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қорғауға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болады</a:t>
            </a:r>
            <a:r>
              <a:rPr lang="ru-RU" sz="1800" b="0" dirty="0">
                <a:effectLst/>
              </a:rPr>
              <a:t>?</a:t>
            </a:r>
            <a:br>
              <a:rPr lang="ru-RU" sz="1800" b="0" dirty="0">
                <a:effectLst/>
              </a:rPr>
            </a:br>
            <a:r>
              <a:rPr lang="ru-RU" sz="2700" b="0" dirty="0" err="1">
                <a:effectLst/>
              </a:rPr>
              <a:t>Антивирустық</a:t>
            </a:r>
            <a:r>
              <a:rPr lang="ru-RU" sz="2700" b="0" dirty="0">
                <a:effectLst/>
              </a:rPr>
              <a:t> </a:t>
            </a:r>
            <a:r>
              <a:rPr lang="ru-RU" sz="2700" b="0" dirty="0" err="1">
                <a:effectLst/>
              </a:rPr>
              <a:t>бағдарламалық</a:t>
            </a:r>
            <a:r>
              <a:rPr lang="ru-RU" sz="2700" b="0" dirty="0">
                <a:effectLst/>
              </a:rPr>
              <a:t> </a:t>
            </a:r>
            <a:r>
              <a:rPr lang="ru-RU" sz="2700" b="0" dirty="0" err="1">
                <a:effectLst/>
              </a:rPr>
              <a:t>қамтамасыз</a:t>
            </a:r>
            <a:r>
              <a:rPr lang="ru-RU" sz="2700" b="0" dirty="0">
                <a:effectLst/>
              </a:rPr>
              <a:t> </a:t>
            </a:r>
            <a:r>
              <a:rPr lang="ru-RU" sz="2700" b="0" dirty="0" err="1">
                <a:effectLst/>
              </a:rPr>
              <a:t>ету</a:t>
            </a:r>
            <a:r>
              <a:rPr lang="ru-RU" sz="2700" b="0" dirty="0">
                <a:effectLst/>
              </a:rPr>
              <a:t>)</a:t>
            </a:r>
            <a:endParaRPr lang="ru-RU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93868" y="2554872"/>
            <a:ext cx="4422094" cy="14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/>
              <a:t>Антиспам </a:t>
            </a:r>
            <a:r>
              <a:rPr lang="ru-RU" sz="1800" dirty="0" err="1"/>
              <a:t>Хостаны</a:t>
            </a:r>
            <a:r>
              <a:rPr lang="ru-RU" sz="1800" dirty="0"/>
              <a:t> </a:t>
            </a:r>
            <a:r>
              <a:rPr lang="ru-RU" sz="1800" dirty="0" err="1"/>
              <a:t>спамды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оны </a:t>
            </a:r>
            <a:r>
              <a:rPr lang="ru-RU" sz="1800" dirty="0" err="1"/>
              <a:t>себетке</a:t>
            </a:r>
            <a:r>
              <a:rPr lang="ru-RU" sz="1800" dirty="0"/>
              <a:t> </a:t>
            </a:r>
            <a:r>
              <a:rPr lang="ru-RU" sz="1800" dirty="0" err="1"/>
              <a:t>орналастыру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оны </a:t>
            </a:r>
            <a:r>
              <a:rPr lang="ru-RU" sz="1800" dirty="0" err="1"/>
              <a:t>жою</a:t>
            </a:r>
            <a:r>
              <a:rPr lang="ru-RU" sz="1800" dirty="0"/>
              <a:t> </a:t>
            </a:r>
            <a:r>
              <a:rPr lang="ru-RU" sz="1800" dirty="0" err="1"/>
              <a:t>сияқты</a:t>
            </a:r>
            <a:r>
              <a:rPr lang="ru-RU" sz="1800" dirty="0"/>
              <a:t> </a:t>
            </a:r>
            <a:r>
              <a:rPr lang="ru-RU" sz="1800" dirty="0" err="1"/>
              <a:t>әрекеттерді</a:t>
            </a:r>
            <a:r>
              <a:rPr lang="ru-RU" sz="1800" dirty="0"/>
              <a:t> </a:t>
            </a:r>
            <a:r>
              <a:rPr lang="ru-RU" sz="1800" dirty="0" err="1"/>
              <a:t>орындау</a:t>
            </a:r>
            <a:r>
              <a:rPr lang="ru-RU" sz="1800" dirty="0"/>
              <a:t>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қорғайды</a:t>
            </a:r>
            <a:r>
              <a:rPr lang="ru-RU" sz="1800" dirty="0"/>
              <a:t>.</a:t>
            </a:r>
            <a:endParaRPr lang="ru-RU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9" y="3152498"/>
            <a:ext cx="3293332" cy="2979682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93868" y="4320504"/>
            <a:ext cx="4422094" cy="166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 err="1"/>
              <a:t>Қосымша</a:t>
            </a:r>
            <a:r>
              <a:rPr lang="ru-RU" sz="1800" dirty="0"/>
              <a:t> </a:t>
            </a:r>
            <a:r>
              <a:rPr lang="ru-RU" sz="1800" dirty="0" err="1"/>
              <a:t>қорғау</a:t>
            </a:r>
            <a:r>
              <a:rPr lang="ru-RU" sz="1800" dirty="0"/>
              <a:t> </a:t>
            </a:r>
            <a:r>
              <a:rPr lang="ru-RU" sz="1800" dirty="0" err="1"/>
              <a:t>құралдары</a:t>
            </a:r>
            <a:r>
              <a:rPr lang="ru-RU" sz="1800" dirty="0"/>
              <a:t> </a:t>
            </a:r>
            <a:r>
              <a:rPr lang="ru-RU" sz="1800" dirty="0" err="1"/>
              <a:t>Вирусты</a:t>
            </a:r>
            <a:r>
              <a:rPr lang="ru-RU" sz="1800" dirty="0"/>
              <a:t> </a:t>
            </a:r>
            <a:r>
              <a:rPr lang="ru-RU" sz="1800" dirty="0" err="1"/>
              <a:t>жұқтыру</a:t>
            </a:r>
            <a:r>
              <a:rPr lang="ru-RU" sz="1800" dirty="0"/>
              <a:t> </a:t>
            </a:r>
            <a:r>
              <a:rPr lang="ru-RU" sz="1800" dirty="0" err="1"/>
              <a:t>мүмкіндігі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ескертетін</a:t>
            </a:r>
            <a:r>
              <a:rPr lang="ru-RU" sz="1800" dirty="0"/>
              <a:t> </a:t>
            </a:r>
            <a:r>
              <a:rPr lang="ru-RU" sz="1800" dirty="0" err="1"/>
              <a:t>хаттарды</a:t>
            </a:r>
            <a:r>
              <a:rPr lang="ru-RU" sz="1800" dirty="0"/>
              <a:t> </a:t>
            </a:r>
            <a:r>
              <a:rPr lang="ru-RU" sz="1800" dirty="0" err="1"/>
              <a:t>жіберер</a:t>
            </a:r>
            <a:r>
              <a:rPr lang="ru-RU" sz="1800" dirty="0"/>
              <a:t> </a:t>
            </a:r>
            <a:r>
              <a:rPr lang="ru-RU" sz="1800" dirty="0" err="1"/>
              <a:t>алдында</a:t>
            </a:r>
            <a:r>
              <a:rPr lang="ru-RU" sz="1800" dirty="0"/>
              <a:t> вирус </a:t>
            </a:r>
            <a:r>
              <a:rPr lang="ru-RU" sz="1800" dirty="0" err="1"/>
              <a:t>әзіл</a:t>
            </a:r>
            <a:r>
              <a:rPr lang="ru-RU" sz="1800" dirty="0"/>
              <a:t> </a:t>
            </a:r>
            <a:r>
              <a:rPr lang="ru-RU" sz="1800" dirty="0" err="1"/>
              <a:t>болып</a:t>
            </a:r>
            <a:r>
              <a:rPr lang="ru-RU" sz="1800" dirty="0"/>
              <a:t> </a:t>
            </a:r>
            <a:r>
              <a:rPr lang="ru-RU" sz="1800" dirty="0" err="1"/>
              <a:t>табылмайтынын</a:t>
            </a:r>
            <a:r>
              <a:rPr lang="ru-RU" sz="1800" dirty="0"/>
              <a:t> </a:t>
            </a:r>
            <a:r>
              <a:rPr lang="ru-RU" sz="1800" dirty="0" err="1"/>
              <a:t>сенімді</a:t>
            </a:r>
            <a:r>
              <a:rPr lang="ru-RU" sz="1800" dirty="0"/>
              <a:t> </a:t>
            </a:r>
            <a:r>
              <a:rPr lang="ru-RU" sz="1800" dirty="0" err="1"/>
              <a:t>көз</a:t>
            </a:r>
            <a:r>
              <a:rPr lang="ru-RU" sz="1800" dirty="0"/>
              <a:t>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тексеріңіз</a:t>
            </a:r>
            <a:r>
              <a:rPr lang="ru-RU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923294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407618"/>
            <a:ext cx="8733677" cy="153780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Шпионға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БҚ, </a:t>
            </a:r>
            <a:r>
              <a:rPr lang="ru-RU" dirty="0" err="1"/>
              <a:t>жарнамалық</a:t>
            </a:r>
            <a:r>
              <a:rPr lang="ru-RU" dirty="0"/>
              <a:t> БҚ </a:t>
            </a:r>
            <a:r>
              <a:rPr lang="ru-RU" dirty="0" err="1"/>
              <a:t>блокираторлары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қалқымалы</a:t>
            </a:r>
            <a:r>
              <a:rPr lang="ru-RU" dirty="0"/>
              <a:t> </a:t>
            </a:r>
            <a:r>
              <a:rPr lang="ru-RU" dirty="0" err="1"/>
              <a:t>терезелер</a:t>
            </a:r>
            <a:r>
              <a:rPr lang="ru-RU" dirty="0"/>
              <a:t> </a:t>
            </a:r>
            <a:r>
              <a:rPr lang="ru-RU" dirty="0" err="1"/>
              <a:t>Антишпиондық</a:t>
            </a:r>
            <a:r>
              <a:rPr lang="ru-RU" dirty="0"/>
              <a:t> БҚ </a:t>
            </a:r>
            <a:r>
              <a:rPr lang="ru-RU" dirty="0" err="1"/>
              <a:t>тыңшылық</a:t>
            </a:r>
            <a:r>
              <a:rPr lang="ru-RU" dirty="0"/>
              <a:t> </a:t>
            </a:r>
            <a:r>
              <a:rPr lang="ru-RU" dirty="0" err="1"/>
              <a:t>қолданбаларды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жояды</a:t>
            </a:r>
            <a:r>
              <a:rPr lang="ru-RU" dirty="0"/>
              <a:t>. </a:t>
            </a:r>
            <a:r>
              <a:rPr lang="ru-RU" dirty="0" err="1"/>
              <a:t>Шпиондық</a:t>
            </a:r>
            <a:r>
              <a:rPr lang="ru-RU" dirty="0"/>
              <a:t>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en-US" dirty="0"/>
              <a:t>cookie </a:t>
            </a:r>
            <a:r>
              <a:rPr lang="ru-RU" dirty="0" err="1"/>
              <a:t>файлдарын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жарнамалық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етуді</a:t>
            </a:r>
            <a:r>
              <a:rPr lang="ru-RU" dirty="0"/>
              <a:t> </a:t>
            </a:r>
            <a:r>
              <a:rPr lang="ru-RU" dirty="0" err="1"/>
              <a:t>табады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жояды</a:t>
            </a:r>
            <a:r>
              <a:rPr lang="ru-RU" dirty="0"/>
              <a:t>. </a:t>
            </a:r>
            <a:r>
              <a:rPr lang="ru-RU" dirty="0" err="1"/>
              <a:t>Қалқымалы</a:t>
            </a:r>
            <a:r>
              <a:rPr lang="ru-RU" dirty="0"/>
              <a:t> </a:t>
            </a:r>
            <a:r>
              <a:rPr lang="ru-RU" dirty="0" err="1"/>
              <a:t>терезелерді</a:t>
            </a:r>
            <a:r>
              <a:rPr lang="ru-RU" dirty="0"/>
              <a:t> </a:t>
            </a:r>
            <a:r>
              <a:rPr lang="ru-RU" dirty="0" err="1"/>
              <a:t>бұғаттау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БҚ </a:t>
            </a:r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қалқымалы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фондық</a:t>
            </a:r>
            <a:r>
              <a:rPr lang="ru-RU" dirty="0"/>
              <a:t> </a:t>
            </a:r>
            <a:r>
              <a:rPr lang="ru-RU" dirty="0" err="1"/>
              <a:t>терезелердің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</a:t>
            </a:r>
            <a:r>
              <a:rPr lang="ru-RU" dirty="0"/>
              <a:t> </a:t>
            </a:r>
            <a:r>
              <a:rPr lang="ru-RU" dirty="0" err="1"/>
              <a:t>болдырмауға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RU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 err="1">
                <a:effectLst/>
              </a:rPr>
              <a:t>Желі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қорғауға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болады</a:t>
            </a:r>
            <a:r>
              <a:rPr lang="ru-RU" sz="1800" b="0" dirty="0">
                <a:effectLst/>
              </a:rPr>
              <a:t>?</a:t>
            </a:r>
            <a:br>
              <a:rPr lang="ru-RU" sz="1800" b="0" dirty="0">
                <a:effectLst/>
              </a:rPr>
            </a:br>
            <a:r>
              <a:rPr lang="ru-RU" b="0" dirty="0" err="1">
                <a:effectLst/>
              </a:rPr>
              <a:t>Шпиондық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жою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14" y="2732033"/>
            <a:ext cx="5791199" cy="41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507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5265191" cy="1481138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4. Брандмауэр </a:t>
            </a:r>
            <a:r>
              <a:rPr lang="ru-RU" sz="2800" b="0" dirty="0" err="1">
                <a:effectLst/>
              </a:rPr>
              <a:t>желілерді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қалай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қорғайды</a:t>
            </a:r>
            <a:r>
              <a:rPr lang="ru-RU" sz="2800" b="0" dirty="0">
                <a:effectLst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9" y="1732931"/>
            <a:ext cx="8733677" cy="1477328"/>
          </a:xfrm>
        </p:spPr>
        <p:txBody>
          <a:bodyPr>
            <a:spAutoFit/>
          </a:bodyPr>
          <a:lstStyle/>
          <a:p>
            <a:r>
              <a:rPr lang="ru-RU" sz="1800" dirty="0"/>
              <a:t>Брандмауэр </a:t>
            </a:r>
            <a:r>
              <a:rPr lang="ru-RU" sz="1800" dirty="0" err="1"/>
              <a:t>дегеніміз</a:t>
            </a:r>
            <a:r>
              <a:rPr lang="ru-RU" sz="1800" dirty="0"/>
              <a:t> не? Брандмауэр </a:t>
            </a:r>
            <a:r>
              <a:rPr lang="ru-RU" sz="1800" dirty="0" err="1"/>
              <a:t>желінің</a:t>
            </a:r>
            <a:r>
              <a:rPr lang="ru-RU" sz="1800" dirty="0"/>
              <a:t> </a:t>
            </a:r>
            <a:r>
              <a:rPr lang="ru-RU" sz="1800" dirty="0" err="1"/>
              <a:t>қорғалған</a:t>
            </a:r>
            <a:r>
              <a:rPr lang="ru-RU" sz="1800" dirty="0"/>
              <a:t> </a:t>
            </a:r>
            <a:r>
              <a:rPr lang="ru-RU" sz="1800" dirty="0" err="1"/>
              <a:t>аймақтарына</a:t>
            </a:r>
            <a:r>
              <a:rPr lang="ru-RU" sz="1800" dirty="0"/>
              <a:t> </a:t>
            </a:r>
            <a:r>
              <a:rPr lang="ru-RU" sz="1800" dirty="0" err="1"/>
              <a:t>жағымсыз</a:t>
            </a:r>
            <a:r>
              <a:rPr lang="ru-RU" sz="1800" dirty="0"/>
              <a:t> </a:t>
            </a:r>
            <a:r>
              <a:rPr lang="ru-RU" sz="1800" dirty="0" err="1"/>
              <a:t>трафиктің</a:t>
            </a:r>
            <a:r>
              <a:rPr lang="ru-RU" sz="1800" dirty="0"/>
              <a:t> </a:t>
            </a:r>
            <a:r>
              <a:rPr lang="ru-RU" sz="1800" dirty="0" err="1"/>
              <a:t>түсуін</a:t>
            </a:r>
            <a:r>
              <a:rPr lang="ru-RU" sz="1800" dirty="0"/>
              <a:t> </a:t>
            </a:r>
            <a:r>
              <a:rPr lang="ru-RU" sz="1800" dirty="0" err="1"/>
              <a:t>болдырмайды</a:t>
            </a:r>
            <a:r>
              <a:rPr lang="ru-RU" sz="1800" dirty="0"/>
              <a:t>. Брандмауэр </a:t>
            </a:r>
            <a:r>
              <a:rPr lang="ru-RU" sz="1800" dirty="0" err="1"/>
              <a:t>әдетте</a:t>
            </a:r>
            <a:r>
              <a:rPr lang="ru-RU" sz="1800" dirty="0"/>
              <a:t> </a:t>
            </a:r>
            <a:r>
              <a:rPr lang="ru-RU" sz="1800" dirty="0" err="1"/>
              <a:t>екі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одан</a:t>
            </a:r>
            <a:r>
              <a:rPr lang="ru-RU" sz="1800" dirty="0"/>
              <a:t> </a:t>
            </a:r>
            <a:r>
              <a:rPr lang="ru-RU" sz="1800" dirty="0" err="1"/>
              <a:t>көп</a:t>
            </a:r>
            <a:r>
              <a:rPr lang="ru-RU" sz="1800" dirty="0"/>
              <a:t> </a:t>
            </a:r>
            <a:r>
              <a:rPr lang="ru-RU" sz="1800" dirty="0" err="1"/>
              <a:t>желілер</a:t>
            </a:r>
            <a:r>
              <a:rPr lang="ru-RU" sz="1800" dirty="0"/>
              <a:t> </a:t>
            </a:r>
            <a:r>
              <a:rPr lang="ru-RU" sz="1800" dirty="0" err="1"/>
              <a:t>арасында</a:t>
            </a:r>
            <a:r>
              <a:rPr lang="ru-RU" sz="1800" dirty="0"/>
              <a:t> </a:t>
            </a:r>
            <a:r>
              <a:rPr lang="ru-RU" sz="1800" dirty="0" err="1"/>
              <a:t>орнатылады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олардың</a:t>
            </a:r>
            <a:r>
              <a:rPr lang="ru-RU" sz="1800" dirty="0"/>
              <a:t> </a:t>
            </a:r>
            <a:r>
              <a:rPr lang="ru-RU" sz="1800" dirty="0" err="1"/>
              <a:t>арасындағы</a:t>
            </a:r>
            <a:r>
              <a:rPr lang="ru-RU" sz="1800" dirty="0"/>
              <a:t> </a:t>
            </a:r>
            <a:r>
              <a:rPr lang="ru-RU" sz="1800" dirty="0" err="1"/>
              <a:t>трафикті</a:t>
            </a:r>
            <a:r>
              <a:rPr lang="ru-RU" sz="1800" dirty="0"/>
              <a:t> </a:t>
            </a:r>
            <a:r>
              <a:rPr lang="ru-RU" sz="1800" dirty="0" err="1"/>
              <a:t>бақылайды,сондай-ақ</a:t>
            </a:r>
            <a:r>
              <a:rPr lang="ru-RU" sz="1800" dirty="0"/>
              <a:t> </a:t>
            </a:r>
            <a:r>
              <a:rPr lang="ru-RU" sz="1800" dirty="0" err="1"/>
              <a:t>рұқсат</a:t>
            </a:r>
            <a:r>
              <a:rPr lang="ru-RU" sz="1800" dirty="0"/>
              <a:t> </a:t>
            </a:r>
            <a:r>
              <a:rPr lang="ru-RU" sz="1800" dirty="0" err="1"/>
              <a:t>етілмеген</a:t>
            </a:r>
            <a:r>
              <a:rPr lang="ru-RU" sz="1800" dirty="0"/>
              <a:t> </a:t>
            </a:r>
            <a:r>
              <a:rPr lang="ru-RU" sz="1800" dirty="0" err="1"/>
              <a:t>қолжетімділіктің</a:t>
            </a:r>
            <a:r>
              <a:rPr lang="ru-RU" sz="1800" dirty="0"/>
              <a:t> </a:t>
            </a:r>
            <a:r>
              <a:rPr lang="ru-RU" sz="1800" dirty="0" err="1"/>
              <a:t>алдын</a:t>
            </a:r>
            <a:r>
              <a:rPr lang="ru-RU" sz="1800" dirty="0"/>
              <a:t> </a:t>
            </a:r>
            <a:r>
              <a:rPr lang="ru-RU" sz="1800" dirty="0" err="1"/>
              <a:t>алуға</a:t>
            </a:r>
            <a:r>
              <a:rPr lang="ru-RU" sz="1800" dirty="0"/>
              <a:t> </a:t>
            </a:r>
            <a:r>
              <a:rPr lang="ru-RU" sz="1800" dirty="0" err="1"/>
              <a:t>көмектеседі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>
                <a:effectLst/>
              </a:rPr>
              <a:t>Брандмауэр </a:t>
            </a:r>
            <a:r>
              <a:rPr lang="ru-RU" sz="1800" b="0" dirty="0" err="1">
                <a:effectLst/>
              </a:rPr>
              <a:t>желілерді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қорғайды</a:t>
            </a:r>
            <a:r>
              <a:rPr lang="ru-RU" sz="1800" b="0" dirty="0">
                <a:effectLst/>
              </a:rPr>
              <a:t>?</a:t>
            </a:r>
            <a:br>
              <a:rPr lang="ru-RU" sz="1800" b="0" dirty="0">
                <a:effectLst/>
              </a:rPr>
            </a:br>
            <a:r>
              <a:rPr lang="ru-RU" b="0" dirty="0" err="1">
                <a:effectLst/>
              </a:rPr>
              <a:t>Брандмауэрлерді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ұйымдастыру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негіздері</a:t>
            </a:r>
            <a:endParaRPr lang="ru-RU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87" y="3668123"/>
            <a:ext cx="4188121" cy="236869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93868" y="3279438"/>
            <a:ext cx="4301931" cy="242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ru-RU" dirty="0" err="1"/>
              <a:t>Брандмауэрлер</a:t>
            </a:r>
            <a:r>
              <a:rPr lang="ru-RU" dirty="0"/>
              <a:t> БҚ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асырылуы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Брандмауэр де </a:t>
            </a:r>
            <a:r>
              <a:rPr lang="ru-RU" dirty="0" err="1"/>
              <a:t>аппараттық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Аппараттық</a:t>
            </a:r>
            <a:r>
              <a:rPr lang="ru-RU" dirty="0"/>
              <a:t> брандмауэр-</a:t>
            </a:r>
            <a:r>
              <a:rPr lang="ru-RU" dirty="0" err="1"/>
              <a:t>жеке</a:t>
            </a:r>
            <a:r>
              <a:rPr lang="ru-RU" dirty="0"/>
              <a:t> блок. Брандмауэр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түрлендіреді</a:t>
            </a:r>
            <a:r>
              <a:rPr lang="ru-RU" dirty="0"/>
              <a:t>.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41059260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213109" y="1465614"/>
            <a:ext cx="8733677" cy="4926405"/>
          </a:xfrm>
        </p:spPr>
        <p:txBody>
          <a:bodyPr>
            <a:normAutofit/>
          </a:bodyPr>
          <a:lstStyle/>
          <a:p>
            <a:r>
              <a:rPr lang="ru-RU" dirty="0"/>
              <a:t>1. Мен </a:t>
            </a:r>
            <a:r>
              <a:rPr lang="ru-RU" dirty="0" err="1"/>
              <a:t>тәуекелге</a:t>
            </a:r>
            <a:r>
              <a:rPr lang="ru-RU" dirty="0"/>
              <a:t> </a:t>
            </a:r>
            <a:r>
              <a:rPr lang="ru-RU" dirty="0" err="1"/>
              <a:t>ұшыраймын</a:t>
            </a:r>
            <a:r>
              <a:rPr lang="ru-RU" dirty="0"/>
              <a:t> ба?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қатерлерінің</a:t>
            </a:r>
            <a:r>
              <a:rPr lang="ru-RU" dirty="0"/>
              <a:t> </a:t>
            </a:r>
            <a:r>
              <a:rPr lang="ru-RU" dirty="0" err="1"/>
              <a:t>сипаттамасы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шабуыл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қатерлерінің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түрлерінің</a:t>
            </a:r>
            <a:r>
              <a:rPr lang="ru-RU" dirty="0"/>
              <a:t> </a:t>
            </a:r>
            <a:r>
              <a:rPr lang="ru-RU" dirty="0" err="1"/>
              <a:t>сипаттамасы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қорғауға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құралдардың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қатерін</a:t>
            </a:r>
            <a:r>
              <a:rPr lang="ru-RU" dirty="0"/>
              <a:t> </a:t>
            </a:r>
            <a:r>
              <a:rPr lang="ru-RU" dirty="0" err="1"/>
              <a:t>бейтараптандыруы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екендігін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 </a:t>
            </a:r>
          </a:p>
          <a:p>
            <a:r>
              <a:rPr lang="ru-RU" dirty="0"/>
              <a:t>4. Брандмауэр </a:t>
            </a:r>
            <a:r>
              <a:rPr lang="ru-RU" dirty="0" err="1"/>
              <a:t>желілерді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қорғайды</a:t>
            </a:r>
            <a:r>
              <a:rPr lang="ru-RU" dirty="0"/>
              <a:t>?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брандмауэрді</a:t>
            </a:r>
            <a:r>
              <a:rPr lang="ru-RU" dirty="0"/>
              <a:t> </a:t>
            </a:r>
            <a:r>
              <a:rPr lang="ru-RU" dirty="0" err="1"/>
              <a:t>баптау</a:t>
            </a:r>
            <a:r>
              <a:rPr lang="ru-RU" dirty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>
                <a:effectLst/>
              </a:rPr>
              <a:t>Бөлімдер</a:t>
            </a:r>
            <a:r>
              <a:rPr lang="ru-RU" b="0" dirty="0">
                <a:effectLst/>
              </a:rPr>
              <a:t> мен </a:t>
            </a:r>
            <a:r>
              <a:rPr lang="ru-RU" b="0" dirty="0" err="1">
                <a:effectLst/>
              </a:rPr>
              <a:t>мақсаттар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732931"/>
            <a:ext cx="8733677" cy="3731791"/>
          </a:xfrm>
        </p:spPr>
        <p:txBody>
          <a:bodyPr>
            <a:spAutoFit/>
          </a:bodyPr>
          <a:lstStyle/>
          <a:p>
            <a:r>
              <a:rPr lang="ru-RU" dirty="0"/>
              <a:t>DMZ</a:t>
            </a:r>
          </a:p>
          <a:p>
            <a:pPr lvl="1"/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желілерде</a:t>
            </a:r>
            <a:r>
              <a:rPr lang="ru-RU" dirty="0"/>
              <a:t> </a:t>
            </a:r>
            <a:r>
              <a:rPr lang="ru-RU" dirty="0" err="1"/>
              <a:t>демилитаризацияланған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пайдаланушыларға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учаскесі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маршрутизатордың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хост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ДМЗ </a:t>
            </a:r>
            <a:r>
              <a:rPr lang="ru-RU" dirty="0" err="1"/>
              <a:t>бапталуы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Сымсыз</a:t>
            </a:r>
            <a:r>
              <a:rPr lang="ru-RU" dirty="0"/>
              <a:t> Маршрутизатор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мекенжайына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оқшаулайды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трафик сервер </a:t>
            </a:r>
            <a:r>
              <a:rPr lang="ru-RU" dirty="0" err="1"/>
              <a:t>қосылған</a:t>
            </a:r>
            <a:r>
              <a:rPr lang="ru-RU" dirty="0"/>
              <a:t> коммутатор </a:t>
            </a:r>
            <a:r>
              <a:rPr lang="ru-RU" dirty="0" err="1"/>
              <a:t>портына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>
                <a:effectLst/>
              </a:rPr>
              <a:t>Брандмауэр </a:t>
            </a:r>
            <a:r>
              <a:rPr lang="ru-RU" sz="1800" b="0" dirty="0" err="1">
                <a:effectLst/>
              </a:rPr>
              <a:t>желілерді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қалай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қорғайды</a:t>
            </a:r>
            <a:r>
              <a:rPr lang="ru-RU" sz="1800" b="0" dirty="0">
                <a:effectLst/>
              </a:rPr>
              <a:t>?</a:t>
            </a:r>
            <a:br>
              <a:rPr lang="ru-RU" sz="1800" b="0" dirty="0">
                <a:effectLst/>
              </a:rPr>
            </a:br>
            <a:r>
              <a:rPr lang="ru-RU" b="0" dirty="0" err="1">
                <a:effectLst/>
              </a:rPr>
              <a:t>Брандмауэрлерді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ұйымдастыру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негіздері</a:t>
            </a:r>
            <a:r>
              <a:rPr lang="ru-RU" b="0" dirty="0">
                <a:effectLst/>
              </a:rPr>
              <a:t> (</a:t>
            </a:r>
            <a:r>
              <a:rPr lang="ru-RU" b="0" dirty="0" err="1">
                <a:effectLst/>
              </a:rPr>
              <a:t>Тод</a:t>
            </a:r>
            <a:r>
              <a:rPr lang="ru-RU" b="0" dirty="0">
                <a:effectLst/>
              </a:rPr>
              <a:t>.)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88388933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9049"/>
            <a:ext cx="5035897" cy="4770537"/>
          </a:xfrm>
        </p:spPr>
        <p:txBody>
          <a:bodyPr>
            <a:spAutoFit/>
          </a:bodyPr>
          <a:lstStyle/>
          <a:p>
            <a:r>
              <a:rPr lang="ru-RU" sz="1600" dirty="0" err="1"/>
              <a:t>Порттарды</a:t>
            </a:r>
            <a:r>
              <a:rPr lang="ru-RU" sz="1600" dirty="0"/>
              <a:t> </a:t>
            </a:r>
            <a:r>
              <a:rPr lang="ru-RU" sz="1600" dirty="0" err="1"/>
              <a:t>қайта</a:t>
            </a:r>
            <a:r>
              <a:rPr lang="ru-RU" sz="1600" dirty="0"/>
              <a:t> </a:t>
            </a:r>
            <a:r>
              <a:rPr lang="ru-RU" sz="1600" dirty="0" err="1"/>
              <a:t>бағыттау</a:t>
            </a:r>
            <a:r>
              <a:rPr lang="ru-RU" sz="1600" dirty="0"/>
              <a:t> </a:t>
            </a:r>
            <a:r>
              <a:rPr lang="ru-RU" sz="1600" dirty="0" err="1"/>
              <a:t>Порттардың</a:t>
            </a:r>
            <a:r>
              <a:rPr lang="ru-RU" sz="1600" dirty="0"/>
              <a:t> </a:t>
            </a:r>
            <a:r>
              <a:rPr lang="ru-RU" sz="1600" dirty="0" err="1"/>
              <a:t>бағытталуы</a:t>
            </a:r>
            <a:r>
              <a:rPr lang="ru-RU" sz="1600" dirty="0"/>
              <a:t> (</a:t>
            </a:r>
            <a:r>
              <a:rPr lang="ru-RU" sz="1600" dirty="0" err="1"/>
              <a:t>сондай</a:t>
            </a:r>
            <a:r>
              <a:rPr lang="ru-RU" sz="1600" dirty="0"/>
              <a:t> — </a:t>
            </a:r>
            <a:r>
              <a:rPr lang="ru-RU" sz="1600" dirty="0" err="1"/>
              <a:t>ақ</a:t>
            </a:r>
            <a:r>
              <a:rPr lang="ru-RU" sz="1600" dirty="0"/>
              <a:t> </a:t>
            </a:r>
            <a:r>
              <a:rPr lang="ru-RU" sz="1600" dirty="0" err="1"/>
              <a:t>қайта</a:t>
            </a:r>
            <a:r>
              <a:rPr lang="ru-RU" sz="1600" dirty="0"/>
              <a:t> </a:t>
            </a:r>
            <a:r>
              <a:rPr lang="ru-RU" sz="1600" dirty="0" err="1"/>
              <a:t>бағытталуы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өсуі</a:t>
            </a:r>
            <a:r>
              <a:rPr lang="ru-RU" sz="1600" dirty="0"/>
              <a:t>) (</a:t>
            </a:r>
            <a:r>
              <a:rPr lang="en-US" sz="1600" dirty="0"/>
              <a:t>port forwarding) -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ереже</a:t>
            </a:r>
            <a:r>
              <a:rPr lang="ru-RU" sz="1600" dirty="0"/>
              <a:t> </a:t>
            </a:r>
            <a:r>
              <a:rPr lang="ru-RU" sz="1600" dirty="0" err="1"/>
              <a:t>негізінде</a:t>
            </a:r>
            <a:r>
              <a:rPr lang="ru-RU" sz="1600" dirty="0"/>
              <a:t> </a:t>
            </a:r>
            <a:r>
              <a:rPr lang="ru-RU" sz="1600" dirty="0" err="1"/>
              <a:t>әр</a:t>
            </a:r>
            <a:r>
              <a:rPr lang="ru-RU" sz="1600" dirty="0"/>
              <a:t> </a:t>
            </a:r>
            <a:r>
              <a:rPr lang="ru-RU" sz="1600" dirty="0" err="1"/>
              <a:t>түрлі</a:t>
            </a:r>
            <a:r>
              <a:rPr lang="ru-RU" sz="1600" dirty="0"/>
              <a:t> </a:t>
            </a:r>
            <a:r>
              <a:rPr lang="ru-RU" sz="1600" dirty="0" err="1"/>
              <a:t>желілердегі</a:t>
            </a:r>
            <a:r>
              <a:rPr lang="ru-RU" sz="1600" dirty="0"/>
              <a:t> </a:t>
            </a:r>
            <a:r>
              <a:rPr lang="ru-RU" sz="1600" dirty="0" err="1"/>
              <a:t>құрылғылар</a:t>
            </a:r>
            <a:r>
              <a:rPr lang="ru-RU" sz="1600" dirty="0"/>
              <a:t> </a:t>
            </a:r>
            <a:r>
              <a:rPr lang="ru-RU" sz="1600" dirty="0" err="1"/>
              <a:t>арасында</a:t>
            </a:r>
            <a:r>
              <a:rPr lang="ru-RU" sz="1600" dirty="0"/>
              <a:t> </a:t>
            </a:r>
            <a:r>
              <a:rPr lang="ru-RU" sz="1600" dirty="0" err="1"/>
              <a:t>трафикті</a:t>
            </a:r>
            <a:r>
              <a:rPr lang="ru-RU" sz="1600" dirty="0"/>
              <a:t> </a:t>
            </a:r>
            <a:r>
              <a:rPr lang="ru-RU" sz="1600" dirty="0" err="1"/>
              <a:t>бағыттаудың</a:t>
            </a:r>
            <a:r>
              <a:rPr lang="ru-RU" sz="1600" dirty="0"/>
              <a:t> </a:t>
            </a:r>
            <a:r>
              <a:rPr lang="ru-RU" sz="1600" dirty="0" err="1"/>
              <a:t>тәсілі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әдіс</a:t>
            </a:r>
            <a:r>
              <a:rPr lang="ru-RU" sz="1600" dirty="0"/>
              <a:t> </a:t>
            </a:r>
            <a:r>
              <a:rPr lang="ru-RU" sz="1600" dirty="0" err="1"/>
              <a:t>сіздің</a:t>
            </a:r>
            <a:r>
              <a:rPr lang="ru-RU" sz="1600" dirty="0"/>
              <a:t> </a:t>
            </a:r>
            <a:r>
              <a:rPr lang="ru-RU" sz="1600" dirty="0" err="1"/>
              <a:t>құрылғыларыңызды</a:t>
            </a:r>
            <a:r>
              <a:rPr lang="ru-RU" sz="1600" dirty="0"/>
              <a:t> </a:t>
            </a:r>
            <a:r>
              <a:rPr lang="ru-RU" sz="1600" dirty="0" err="1"/>
              <a:t>Интернетте</a:t>
            </a:r>
            <a:r>
              <a:rPr lang="ru-RU" sz="1600" dirty="0"/>
              <a:t> </a:t>
            </a:r>
            <a:r>
              <a:rPr lang="ru-RU" sz="1600" dirty="0" err="1"/>
              <a:t>көрсету</a:t>
            </a:r>
            <a:r>
              <a:rPr lang="ru-RU" sz="1600" dirty="0"/>
              <a:t> </a:t>
            </a:r>
            <a:r>
              <a:rPr lang="ru-RU" sz="1600" dirty="0" err="1"/>
              <a:t>әлдеқайда</a:t>
            </a:r>
            <a:r>
              <a:rPr lang="ru-RU" sz="1600" dirty="0"/>
              <a:t> </a:t>
            </a:r>
            <a:r>
              <a:rPr lang="ru-RU" sz="1600" dirty="0" err="1"/>
              <a:t>қауіпсіз</a:t>
            </a:r>
            <a:r>
              <a:rPr lang="ru-RU" sz="1600" dirty="0"/>
              <a:t>. Брандмауэр </a:t>
            </a:r>
            <a:r>
              <a:rPr lang="ru-RU" sz="1600" dirty="0" err="1"/>
              <a:t>баптауларында</a:t>
            </a:r>
            <a:r>
              <a:rPr lang="ru-RU" sz="1600" dirty="0"/>
              <a:t> </a:t>
            </a:r>
            <a:r>
              <a:rPr lang="ru-RU" sz="1600" dirty="0" err="1"/>
              <a:t>орнатылған</a:t>
            </a:r>
            <a:r>
              <a:rPr lang="ru-RU" sz="1600" dirty="0"/>
              <a:t> </a:t>
            </a:r>
            <a:r>
              <a:rPr lang="ru-RU" sz="1600" dirty="0" err="1"/>
              <a:t>ережелер</a:t>
            </a:r>
            <a:r>
              <a:rPr lang="ru-RU" sz="1600" dirty="0"/>
              <a:t> </a:t>
            </a:r>
            <a:r>
              <a:rPr lang="ru-RU" sz="1600" dirty="0" err="1"/>
              <a:t>сіздің</a:t>
            </a:r>
            <a:r>
              <a:rPr lang="ru-RU" sz="1600" dirty="0"/>
              <a:t> </a:t>
            </a:r>
            <a:r>
              <a:rPr lang="ru-RU" sz="1600" dirty="0" err="1"/>
              <a:t>жергілікті</a:t>
            </a:r>
            <a:r>
              <a:rPr lang="ru-RU" sz="1600" dirty="0"/>
              <a:t> </a:t>
            </a:r>
            <a:r>
              <a:rPr lang="ru-RU" sz="1600" dirty="0" err="1"/>
              <a:t>желіңізде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 трафик </a:t>
            </a:r>
            <a:r>
              <a:rPr lang="ru-RU" sz="1600" dirty="0" err="1"/>
              <a:t>рұқсат</a:t>
            </a:r>
            <a:r>
              <a:rPr lang="ru-RU" sz="1600" dirty="0"/>
              <a:t> </a:t>
            </a:r>
            <a:r>
              <a:rPr lang="ru-RU" sz="1600" dirty="0" err="1"/>
              <a:t>етілгендігін</a:t>
            </a:r>
            <a:r>
              <a:rPr lang="ru-RU" sz="1600" dirty="0"/>
              <a:t> </a:t>
            </a:r>
            <a:r>
              <a:rPr lang="ru-RU" sz="1600" dirty="0" err="1"/>
              <a:t>анықтайды</a:t>
            </a:r>
            <a:r>
              <a:rPr lang="ru-RU" sz="1600" dirty="0"/>
              <a:t>. </a:t>
            </a:r>
            <a:r>
              <a:rPr lang="ru-RU" sz="1600" dirty="0" err="1"/>
              <a:t>Порттарды</a:t>
            </a:r>
            <a:r>
              <a:rPr lang="ru-RU" sz="1600" dirty="0"/>
              <a:t> </a:t>
            </a:r>
            <a:r>
              <a:rPr lang="ru-RU" sz="1600" dirty="0" err="1"/>
              <a:t>ауыстыру</a:t>
            </a:r>
            <a:r>
              <a:rPr lang="ru-RU" sz="1600" dirty="0"/>
              <a:t> </a:t>
            </a:r>
            <a:r>
              <a:rPr lang="ru-RU" sz="1600" dirty="0" err="1"/>
              <a:t>Порттарды</a:t>
            </a:r>
            <a:r>
              <a:rPr lang="ru-RU" sz="1600" dirty="0"/>
              <a:t> </a:t>
            </a:r>
            <a:r>
              <a:rPr lang="ru-RU" sz="1600" dirty="0" err="1"/>
              <a:t>ауыстыру</a:t>
            </a:r>
            <a:r>
              <a:rPr lang="ru-RU" sz="1600" dirty="0"/>
              <a:t> </a:t>
            </a:r>
            <a:r>
              <a:rPr lang="ru-RU" sz="1600" dirty="0" err="1"/>
              <a:t>маршрутизаторға</a:t>
            </a:r>
            <a:r>
              <a:rPr lang="ru-RU" sz="1600" dirty="0"/>
              <a:t> </a:t>
            </a:r>
            <a:r>
              <a:rPr lang="ru-RU" sz="1600" dirty="0" err="1"/>
              <a:t>деректерді</a:t>
            </a:r>
            <a:r>
              <a:rPr lang="ru-RU" sz="1600" dirty="0"/>
              <a:t> </a:t>
            </a:r>
            <a:r>
              <a:rPr lang="en-US" sz="1600" dirty="0"/>
              <a:t>TCP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en-US" sz="1600" dirty="0"/>
              <a:t>UDP </a:t>
            </a:r>
            <a:r>
              <a:rPr lang="ru-RU" sz="1600" dirty="0" err="1"/>
              <a:t>кіріс</a:t>
            </a:r>
            <a:r>
              <a:rPr lang="ru-RU" sz="1600" dirty="0"/>
              <a:t> </a:t>
            </a:r>
            <a:r>
              <a:rPr lang="ru-RU" sz="1600" dirty="0" err="1"/>
              <a:t>порттары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нақты</a:t>
            </a:r>
            <a:r>
              <a:rPr lang="ru-RU" sz="1600" dirty="0"/>
              <a:t> </a:t>
            </a:r>
            <a:r>
              <a:rPr lang="ru-RU" sz="1600" dirty="0" err="1"/>
              <a:t>құрылғыға</a:t>
            </a:r>
            <a:r>
              <a:rPr lang="ru-RU" sz="1600" dirty="0"/>
              <a:t> </a:t>
            </a:r>
            <a:r>
              <a:rPr lang="ru-RU" sz="1600" dirty="0" err="1"/>
              <a:t>уақытша</a:t>
            </a:r>
            <a:r>
              <a:rPr lang="ru-RU" sz="1600" dirty="0"/>
              <a:t> </a:t>
            </a:r>
            <a:r>
              <a:rPr lang="ru-RU" sz="1600" dirty="0" err="1"/>
              <a:t>жіберуге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. </a:t>
            </a:r>
            <a:r>
              <a:rPr lang="ru-RU" sz="1600" dirty="0" err="1"/>
              <a:t>Порттарды</a:t>
            </a:r>
            <a:r>
              <a:rPr lang="ru-RU" sz="1600" dirty="0"/>
              <a:t> </a:t>
            </a:r>
            <a:r>
              <a:rPr lang="ru-RU" sz="1600" dirty="0" err="1"/>
              <a:t>қосу</a:t>
            </a:r>
            <a:r>
              <a:rPr lang="ru-RU" sz="1600" dirty="0"/>
              <a:t> </a:t>
            </a:r>
            <a:r>
              <a:rPr lang="ru-RU" sz="1600" dirty="0" err="1"/>
              <a:t>деректерді</a:t>
            </a:r>
            <a:r>
              <a:rPr lang="ru-RU" sz="1600" dirty="0"/>
              <a:t> </a:t>
            </a:r>
            <a:r>
              <a:rPr lang="ru-RU" sz="1600" dirty="0" err="1"/>
              <a:t>компьютерге</a:t>
            </a:r>
            <a:r>
              <a:rPr lang="ru-RU" sz="1600" dirty="0"/>
              <a:t> </a:t>
            </a:r>
            <a:r>
              <a:rPr lang="ru-RU" sz="1600" dirty="0" err="1"/>
              <a:t>бағыттау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, </a:t>
            </a:r>
            <a:r>
              <a:rPr lang="ru-RU" sz="1600" dirty="0" err="1"/>
              <a:t>егер</a:t>
            </a:r>
            <a:r>
              <a:rPr lang="ru-RU" sz="1600" dirty="0"/>
              <a:t> </a:t>
            </a:r>
            <a:r>
              <a:rPr lang="ru-RU" sz="1600" dirty="0" err="1"/>
              <a:t>тағайындалған</a:t>
            </a:r>
            <a:r>
              <a:rPr lang="ru-RU" sz="1600" dirty="0"/>
              <a:t> </a:t>
            </a:r>
            <a:r>
              <a:rPr lang="ru-RU" sz="1600" dirty="0" err="1"/>
              <a:t>порттар</a:t>
            </a:r>
            <a:r>
              <a:rPr lang="ru-RU" sz="1600" dirty="0"/>
              <a:t> </a:t>
            </a:r>
            <a:r>
              <a:rPr lang="ru-RU" sz="1600" dirty="0" err="1"/>
              <a:t>ауқымы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сұранымын</a:t>
            </a:r>
            <a:r>
              <a:rPr lang="ru-RU" sz="1600" dirty="0"/>
              <a:t> </a:t>
            </a:r>
            <a:r>
              <a:rPr lang="ru-RU" sz="1600" dirty="0" err="1"/>
              <a:t>жасау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пайдаланылса</a:t>
            </a:r>
            <a:r>
              <a:rPr lang="ru-RU" sz="1600" dirty="0"/>
              <a:t> </a:t>
            </a:r>
            <a:r>
              <a:rPr lang="ru-RU" sz="1600" dirty="0" err="1"/>
              <a:t>ғана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2" y="-247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2000" b="0" dirty="0">
                <a:effectLst/>
              </a:rPr>
              <a:t>Брандмауэр </a:t>
            </a:r>
            <a:r>
              <a:rPr lang="ru-RU" sz="2000" b="0" dirty="0" err="1">
                <a:effectLst/>
              </a:rPr>
              <a:t>желілерді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қалай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қорғайды</a:t>
            </a:r>
            <a:r>
              <a:rPr lang="ru-RU" sz="2000" b="0" dirty="0">
                <a:effectLst/>
              </a:rPr>
              <a:t>?</a:t>
            </a:r>
            <a:br>
              <a:rPr lang="ru-RU" sz="2000" b="0" dirty="0">
                <a:effectLst/>
              </a:rPr>
            </a:br>
            <a:r>
              <a:rPr lang="ru-RU" b="0" dirty="0" err="1">
                <a:effectLst/>
              </a:rPr>
              <a:t>Брандмауэрлерді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орнату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73" y="1845365"/>
            <a:ext cx="3653951" cy="36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415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650594" cy="148113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. </a:t>
            </a:r>
            <a:r>
              <a:rPr lang="ru-RU" b="0" dirty="0">
                <a:effectLst/>
              </a:rPr>
              <a:t>Мен </a:t>
            </a:r>
            <a:r>
              <a:rPr lang="ru-RU" b="0" dirty="0" err="1">
                <a:effectLst/>
              </a:rPr>
              <a:t>тәуекелге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ұшыраймын</a:t>
            </a:r>
            <a:r>
              <a:rPr lang="ru-RU" b="0" dirty="0">
                <a:effectLst/>
              </a:rPr>
              <a:t> ба?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46073"/>
            <a:ext cx="8460991" cy="1441091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Олар</a:t>
            </a:r>
            <a:r>
              <a:rPr lang="ru-RU" dirty="0"/>
              <a:t> не </a:t>
            </a:r>
            <a:r>
              <a:rPr lang="ru-RU" dirty="0" err="1"/>
              <a:t>қалайды</a:t>
            </a:r>
            <a:r>
              <a:rPr lang="ru-RU" dirty="0"/>
              <a:t>?</a:t>
            </a:r>
          </a:p>
          <a:p>
            <a:r>
              <a:rPr lang="ru-RU" dirty="0"/>
              <a:t> </a:t>
            </a:r>
            <a:r>
              <a:rPr lang="ru-RU" dirty="0" err="1"/>
              <a:t>Егер</a:t>
            </a:r>
            <a:r>
              <a:rPr lang="ru-RU" dirty="0"/>
              <a:t> хакер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қатынаса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қатердің</a:t>
            </a:r>
            <a:r>
              <a:rPr lang="ru-RU" dirty="0"/>
              <a:t>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: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ұрлау</a:t>
            </a:r>
            <a:r>
              <a:rPr lang="ru-RU" dirty="0"/>
              <a:t>,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ұрлау</a:t>
            </a:r>
            <a:r>
              <a:rPr lang="ru-RU" dirty="0"/>
              <a:t>,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айла-шарғы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жоғалту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сервис </a:t>
            </a:r>
            <a:r>
              <a:rPr lang="ru-RU" dirty="0" err="1"/>
              <a:t>жұмысының</a:t>
            </a:r>
            <a:r>
              <a:rPr lang="ru-RU" dirty="0"/>
              <a:t> </a:t>
            </a:r>
            <a:r>
              <a:rPr lang="ru-RU" dirty="0" err="1"/>
              <a:t>бұзылуы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>
                <a:effectLst/>
              </a:rPr>
              <a:t>Мен </a:t>
            </a:r>
            <a:r>
              <a:rPr lang="ru-RU" sz="1800" b="0" dirty="0" err="1">
                <a:effectLst/>
              </a:rPr>
              <a:t>тәуекелге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ұшыраймын</a:t>
            </a:r>
            <a:r>
              <a:rPr lang="ru-RU" sz="1800" b="0" dirty="0">
                <a:effectLst/>
              </a:rPr>
              <a:t> ба?</a:t>
            </a:r>
            <a:r>
              <a:rPr sz="1800" dirty="0"/>
              <a:t/>
            </a:r>
            <a:br>
              <a:rPr sz="1800" dirty="0"/>
            </a:br>
            <a:r>
              <a:rPr lang="ru-RU" b="0" dirty="0" err="1">
                <a:effectLst/>
              </a:rPr>
              <a:t>Хакерлер</a:t>
            </a:r>
            <a:r>
              <a:rPr lang="ru-RU" b="0" dirty="0">
                <a:effectLst/>
              </a:rPr>
              <a:t> мен </a:t>
            </a:r>
            <a:r>
              <a:rPr lang="ru-RU" b="0" dirty="0" err="1">
                <a:effectLst/>
              </a:rPr>
              <a:t>бұзушылар</a:t>
            </a:r>
            <a:endParaRPr lang="ru-R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793503" y="2946769"/>
            <a:ext cx="3960000" cy="35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қайдан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?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қауіптер</a:t>
            </a:r>
            <a:r>
              <a:rPr lang="ru-RU" sz="2000" dirty="0"/>
              <a:t> </a:t>
            </a:r>
            <a:r>
              <a:rPr lang="ru-RU" sz="2000" dirty="0" err="1"/>
              <a:t>ұйымнан</a:t>
            </a:r>
            <a:r>
              <a:rPr lang="ru-RU" sz="2000" dirty="0"/>
              <a:t> </a:t>
            </a:r>
            <a:r>
              <a:rPr lang="ru-RU" sz="2000" dirty="0" err="1"/>
              <a:t>тыс</a:t>
            </a:r>
            <a:r>
              <a:rPr lang="ru-RU" sz="2000" dirty="0"/>
              <a:t> </a:t>
            </a:r>
            <a:r>
              <a:rPr lang="ru-RU" sz="2000" dirty="0" err="1"/>
              <a:t>жатқан</a:t>
            </a:r>
            <a:r>
              <a:rPr lang="ru-RU" sz="2000" dirty="0"/>
              <a:t> </a:t>
            </a:r>
            <a:r>
              <a:rPr lang="ru-RU" sz="2000" dirty="0" err="1"/>
              <a:t>адамдардан</a:t>
            </a:r>
            <a:r>
              <a:rPr lang="ru-RU" sz="2000" dirty="0"/>
              <a:t> </a:t>
            </a:r>
            <a:r>
              <a:rPr lang="ru-RU" sz="2000" dirty="0" err="1"/>
              <a:t>туындайды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қауіп-қатерлер</a:t>
            </a:r>
            <a:r>
              <a:rPr lang="ru-RU" sz="2000" dirty="0"/>
              <a:t> </a:t>
            </a:r>
            <a:r>
              <a:rPr lang="ru-RU" sz="2000" dirty="0" err="1"/>
              <a:t>пайдаланушының</a:t>
            </a:r>
            <a:r>
              <a:rPr lang="ru-RU" sz="2000" dirty="0"/>
              <a:t> </a:t>
            </a:r>
            <a:r>
              <a:rPr lang="ru-RU" sz="2000" dirty="0" err="1"/>
              <a:t>есептік</a:t>
            </a:r>
            <a:r>
              <a:rPr lang="ru-RU" sz="2000" dirty="0"/>
              <a:t> </a:t>
            </a:r>
            <a:r>
              <a:rPr lang="ru-RU" sz="2000" dirty="0" err="1"/>
              <a:t>жазбасы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жабдыққа</a:t>
            </a:r>
            <a:r>
              <a:rPr lang="ru-RU" sz="2000" dirty="0"/>
              <a:t> </a:t>
            </a:r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рұқсат</a:t>
            </a:r>
            <a:r>
              <a:rPr lang="ru-RU" sz="2000" dirty="0"/>
              <a:t> </a:t>
            </a:r>
            <a:r>
              <a:rPr lang="ru-RU" sz="2000" dirty="0" err="1"/>
              <a:t>етілген</a:t>
            </a:r>
            <a:r>
              <a:rPr lang="ru-RU" sz="2000" dirty="0"/>
              <a:t> </a:t>
            </a:r>
            <a:r>
              <a:rPr lang="ru-RU" sz="2000" dirty="0" err="1"/>
              <a:t>кіруді</a:t>
            </a:r>
            <a:r>
              <a:rPr lang="ru-RU" sz="2000" dirty="0"/>
              <a:t> </a:t>
            </a:r>
            <a:r>
              <a:rPr lang="ru-RU" sz="2000" dirty="0" err="1"/>
              <a:t>біреу</a:t>
            </a:r>
            <a:r>
              <a:rPr lang="ru-RU" sz="2000" dirty="0"/>
              <a:t> </a:t>
            </a:r>
            <a:r>
              <a:rPr lang="ru-RU" sz="2000" dirty="0" err="1"/>
              <a:t>алған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туындайды</a:t>
            </a:r>
            <a:r>
              <a:rPr lang="ru-RU" sz="2000" dirty="0"/>
              <a:t>.</a:t>
            </a:r>
            <a:endParaRPr lang="ru-RU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89" y="3445483"/>
            <a:ext cx="2030266" cy="2755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4" y="3562545"/>
            <a:ext cx="2326364" cy="26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8" y="1469166"/>
            <a:ext cx="8733677" cy="14850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Әлеуметтік</a:t>
            </a:r>
            <a:r>
              <a:rPr lang="ru-RU" dirty="0"/>
              <a:t> инженерия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контекстінде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инженерия-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алдау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пайдаланушыларды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әрекеттерді</a:t>
            </a:r>
            <a:r>
              <a:rPr lang="ru-RU" dirty="0"/>
              <a:t> </a:t>
            </a:r>
            <a:r>
              <a:rPr lang="ru-RU" dirty="0" err="1"/>
              <a:t>орындауға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ашуға</a:t>
            </a:r>
            <a:r>
              <a:rPr lang="ru-RU" dirty="0"/>
              <a:t> </a:t>
            </a:r>
            <a:r>
              <a:rPr lang="ru-RU" dirty="0" err="1"/>
              <a:t>мәжбүр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тәсілдер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.</a:t>
            </a:r>
            <a:endParaRPr lang="ru-RU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4400" y="396000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6pPr>
            <a:lvl7pPr marL="9144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7pPr>
            <a:lvl8pPr marL="13716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8pPr>
            <a:lvl9pPr marL="18288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9pPr>
          </a:lstStyle>
          <a:p>
            <a:r>
              <a:rPr dirty="0"/>
              <a:t/>
            </a:r>
            <a:br>
              <a:rPr dirty="0"/>
            </a:br>
            <a:r>
              <a:rPr lang="ru-RU" sz="1600" b="0" dirty="0"/>
              <a:t>Мен </a:t>
            </a:r>
            <a:r>
              <a:rPr lang="ru-RU" sz="1600" b="0" dirty="0" err="1"/>
              <a:t>тәуекелге</a:t>
            </a:r>
            <a:r>
              <a:rPr lang="ru-RU" sz="1600" b="0" dirty="0"/>
              <a:t> </a:t>
            </a:r>
            <a:r>
              <a:rPr lang="ru-RU" sz="1600" b="0" dirty="0" err="1"/>
              <a:t>ұшыраймын</a:t>
            </a:r>
            <a:r>
              <a:rPr lang="ru-RU" sz="1600" b="0" dirty="0"/>
              <a:t> ба?</a:t>
            </a:r>
          </a:p>
          <a:p>
            <a:r>
              <a:rPr lang="ru-RU" b="0" dirty="0" err="1"/>
              <a:t>Әлеуметтік</a:t>
            </a:r>
            <a:r>
              <a:rPr lang="ru-RU" b="0" dirty="0"/>
              <a:t> инженерия </a:t>
            </a:r>
            <a:r>
              <a:rPr lang="ru-RU" b="0" dirty="0" err="1"/>
              <a:t>әдістерімен</a:t>
            </a:r>
            <a:r>
              <a:rPr lang="ru-RU" b="0" dirty="0"/>
              <a:t> </a:t>
            </a:r>
            <a:r>
              <a:rPr lang="ru-RU" b="0" dirty="0" err="1"/>
              <a:t>шабуылдар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081954" y="126015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13108" y="5202264"/>
            <a:ext cx="8733677" cy="148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err="1"/>
              <a:t>Әлеуметтік</a:t>
            </a:r>
            <a:r>
              <a:rPr lang="ru-RU" dirty="0"/>
              <a:t> инженерия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,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авторландырылған</a:t>
            </a:r>
            <a:r>
              <a:rPr lang="ru-RU" dirty="0"/>
              <a:t> </a:t>
            </a:r>
            <a:r>
              <a:rPr lang="ru-RU" dirty="0" err="1"/>
              <a:t>пайдаланушылардан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хакерлер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атаулары</a:t>
            </a:r>
            <a:r>
              <a:rPr lang="ru-RU" dirty="0"/>
              <a:t> бар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әдісті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: </a:t>
            </a:r>
            <a:r>
              <a:rPr lang="ru-RU" dirty="0" err="1"/>
              <a:t>претекстинг</a:t>
            </a:r>
            <a:r>
              <a:rPr lang="ru-RU" dirty="0"/>
              <a:t>, фишинг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вишинг</a:t>
            </a:r>
            <a:r>
              <a:rPr lang="ru-RU" dirty="0"/>
              <a:t>.</a:t>
            </a:r>
            <a:endParaRPr lang="ru-R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41" y="2978866"/>
            <a:ext cx="3867610" cy="21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857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1524857"/>
          </a:xfrm>
        </p:spPr>
        <p:txBody>
          <a:bodyPr>
            <a:noAutofit/>
          </a:bodyPr>
          <a:lstStyle/>
          <a:p>
            <a:r>
              <a:rPr lang="ru-RU" sz="1600" dirty="0" err="1"/>
              <a:t>Шабуылдардың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Зиянды</a:t>
            </a:r>
            <a:r>
              <a:rPr lang="ru-RU" sz="1600" dirty="0"/>
              <a:t> </a:t>
            </a:r>
            <a:r>
              <a:rPr lang="ru-RU" sz="1600" dirty="0" err="1"/>
              <a:t>бағдарламалық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ету</a:t>
            </a:r>
            <a:r>
              <a:rPr lang="ru-RU" sz="1600" dirty="0"/>
              <a:t> </a:t>
            </a:r>
            <a:r>
              <a:rPr lang="ru-RU" sz="1600" dirty="0" err="1"/>
              <a:t>жүйеге</a:t>
            </a:r>
            <a:r>
              <a:rPr lang="ru-RU" sz="1600" dirty="0"/>
              <a:t> </a:t>
            </a:r>
            <a:r>
              <a:rPr lang="ru-RU" sz="1600" dirty="0" err="1"/>
              <a:t>зақым</a:t>
            </a:r>
            <a:r>
              <a:rPr lang="ru-RU" sz="1600" dirty="0"/>
              <a:t> </a:t>
            </a:r>
            <a:r>
              <a:rPr lang="ru-RU" sz="1600" dirty="0" err="1"/>
              <a:t>келтіруі</a:t>
            </a:r>
            <a:r>
              <a:rPr lang="ru-RU" sz="1600" dirty="0"/>
              <a:t>, </a:t>
            </a:r>
            <a:r>
              <a:rPr lang="ru-RU" sz="1600" dirty="0" err="1"/>
              <a:t>деректерді</a:t>
            </a:r>
            <a:r>
              <a:rPr lang="ru-RU" sz="1600" dirty="0"/>
              <a:t> </a:t>
            </a:r>
            <a:r>
              <a:rPr lang="ru-RU" sz="1600" dirty="0" err="1"/>
              <a:t>жою</a:t>
            </a:r>
            <a:r>
              <a:rPr lang="ru-RU" sz="1600" dirty="0"/>
              <a:t>, </a:t>
            </a:r>
            <a:r>
              <a:rPr lang="ru-RU" sz="1600" dirty="0" err="1"/>
              <a:t>сондай-ақ</a:t>
            </a:r>
            <a:r>
              <a:rPr lang="ru-RU" sz="1600" dirty="0"/>
              <a:t> </a:t>
            </a:r>
            <a:r>
              <a:rPr lang="ru-RU" sz="1600" dirty="0" err="1"/>
              <a:t>желіге</a:t>
            </a:r>
            <a:r>
              <a:rPr lang="ru-RU" sz="1600" dirty="0"/>
              <a:t>, </a:t>
            </a:r>
            <a:r>
              <a:rPr lang="ru-RU" sz="1600" dirty="0" err="1"/>
              <a:t>жүйеге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сервистерге</a:t>
            </a:r>
            <a:r>
              <a:rPr lang="ru-RU" sz="1600" dirty="0"/>
              <a:t> </a:t>
            </a:r>
            <a:r>
              <a:rPr lang="ru-RU" sz="1600" dirty="0" err="1"/>
              <a:t>кіруге</a:t>
            </a:r>
            <a:r>
              <a:rPr lang="ru-RU" sz="1600" dirty="0"/>
              <a:t> </a:t>
            </a:r>
            <a:r>
              <a:rPr lang="ru-RU" sz="1600" dirty="0" err="1"/>
              <a:t>тыйым</a:t>
            </a:r>
            <a:r>
              <a:rPr lang="ru-RU" sz="1600" dirty="0"/>
              <a:t> </a:t>
            </a:r>
            <a:r>
              <a:rPr lang="ru-RU" sz="1600" dirty="0" err="1"/>
              <a:t>салуы</a:t>
            </a:r>
            <a:r>
              <a:rPr lang="ru-RU" sz="1600" dirty="0"/>
              <a:t> </a:t>
            </a:r>
            <a:r>
              <a:rPr lang="ru-RU" sz="1600" dirty="0" err="1"/>
              <a:t>мүмкін</a:t>
            </a:r>
            <a:r>
              <a:rPr lang="ru-RU" sz="1600" dirty="0"/>
              <a:t>. </a:t>
            </a:r>
            <a:r>
              <a:rPr lang="ru-RU" sz="1600" dirty="0" err="1"/>
              <a:t>Сонымен</a:t>
            </a:r>
            <a:r>
              <a:rPr lang="ru-RU" sz="1600" dirty="0"/>
              <a:t> </a:t>
            </a:r>
            <a:r>
              <a:rPr lang="ru-RU" sz="1600" dirty="0" err="1"/>
              <a:t>қатар</a:t>
            </a:r>
            <a:r>
              <a:rPr lang="ru-RU" sz="1600" dirty="0"/>
              <a:t>, </a:t>
            </a:r>
            <a:r>
              <a:rPr lang="ru-RU" sz="1600" dirty="0" err="1"/>
              <a:t>пайдаланушылар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маңызды</a:t>
            </a:r>
            <a:r>
              <a:rPr lang="ru-RU" sz="1600" dirty="0"/>
              <a:t> </a:t>
            </a:r>
            <a:r>
              <a:rPr lang="ru-RU" sz="1600" dirty="0" err="1"/>
              <a:t>ақпарат</a:t>
            </a:r>
            <a:r>
              <a:rPr lang="ru-RU" sz="1600" dirty="0"/>
              <a:t> пен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деректердің</a:t>
            </a:r>
            <a:r>
              <a:rPr lang="ru-RU" sz="1600" dirty="0"/>
              <a:t> </a:t>
            </a:r>
            <a:r>
              <a:rPr lang="ru-RU" sz="1600" dirty="0" err="1"/>
              <a:t>қылмыскерлердің</a:t>
            </a:r>
            <a:r>
              <a:rPr lang="ru-RU" sz="1600" dirty="0"/>
              <a:t> </a:t>
            </a:r>
            <a:r>
              <a:rPr lang="ru-RU" sz="1600" dirty="0" err="1"/>
              <a:t>қолына</a:t>
            </a:r>
            <a:r>
              <a:rPr lang="ru-RU" sz="1600" dirty="0"/>
              <a:t> </a:t>
            </a:r>
            <a:r>
              <a:rPr lang="ru-RU" sz="1600" dirty="0" err="1"/>
              <a:t>түсуіне</a:t>
            </a:r>
            <a:r>
              <a:rPr lang="ru-RU" sz="1600" dirty="0"/>
              <a:t> </a:t>
            </a:r>
            <a:r>
              <a:rPr lang="ru-RU" sz="1600" dirty="0" err="1"/>
              <a:t>себеп</a:t>
            </a:r>
            <a:r>
              <a:rPr lang="ru-RU" sz="1600" dirty="0"/>
              <a:t> </a:t>
            </a:r>
            <a:r>
              <a:rPr lang="ru-RU" sz="1600" dirty="0" err="1"/>
              <a:t>болуы</a:t>
            </a:r>
            <a:r>
              <a:rPr lang="ru-RU" sz="1600" dirty="0"/>
              <a:t> </a:t>
            </a:r>
            <a:r>
              <a:rPr lang="ru-RU" sz="1600" dirty="0" err="1"/>
              <a:t>мүмкін</a:t>
            </a:r>
            <a:r>
              <a:rPr lang="ru-RU" sz="16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7" y="394392"/>
            <a:ext cx="8892000" cy="8382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sz="1800" b="0" dirty="0">
                <a:effectLst/>
              </a:rPr>
              <a:t>Мен </a:t>
            </a:r>
            <a:r>
              <a:rPr lang="ru-RU" sz="1800" b="0" dirty="0" err="1">
                <a:effectLst/>
              </a:rPr>
              <a:t>тәуекелге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ұшыраймын</a:t>
            </a:r>
            <a:r>
              <a:rPr lang="ru-RU" sz="1800" b="0" dirty="0">
                <a:effectLst/>
              </a:rPr>
              <a:t> ба?</a:t>
            </a:r>
            <a:br>
              <a:rPr lang="ru-RU" sz="1800" b="0" dirty="0">
                <a:effectLst/>
              </a:rPr>
            </a:br>
            <a:r>
              <a:rPr lang="ru-RU" sz="3100" b="0" dirty="0" err="1">
                <a:effectLst/>
              </a:rPr>
              <a:t>Вирустар</a:t>
            </a:r>
            <a:r>
              <a:rPr lang="ru-RU" sz="3100" b="0" dirty="0">
                <a:effectLst/>
              </a:rPr>
              <a:t>, интернет-</a:t>
            </a:r>
            <a:r>
              <a:rPr lang="ru-RU" sz="3100" b="0" dirty="0" err="1">
                <a:effectLst/>
              </a:rPr>
              <a:t>құрттар</a:t>
            </a:r>
            <a:r>
              <a:rPr lang="ru-RU" sz="3100" b="0" dirty="0">
                <a:effectLst/>
              </a:rPr>
              <a:t> </a:t>
            </a:r>
            <a:r>
              <a:rPr lang="ru-RU" sz="3100" b="0" dirty="0" err="1">
                <a:effectLst/>
              </a:rPr>
              <a:t>және</a:t>
            </a:r>
            <a:r>
              <a:rPr lang="ru-RU" sz="3100" b="0" dirty="0">
                <a:effectLst/>
              </a:rPr>
              <a:t> </a:t>
            </a:r>
            <a:r>
              <a:rPr lang="ru-RU" sz="3100" b="0" dirty="0" err="1">
                <a:effectLst/>
              </a:rPr>
              <a:t>трояндық</a:t>
            </a:r>
            <a:r>
              <a:rPr lang="ru-RU" sz="3100" b="0" dirty="0">
                <a:effectLst/>
              </a:rPr>
              <a:t> </a:t>
            </a:r>
            <a:r>
              <a:rPr lang="ru-RU" sz="3100" b="0" dirty="0" err="1">
                <a:effectLst/>
              </a:rPr>
              <a:t>бағдарламалар</a:t>
            </a:r>
            <a:endParaRPr lang="ru-RU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8" y="3102866"/>
            <a:ext cx="7250015" cy="2000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164" y="5103394"/>
            <a:ext cx="236940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Вирус-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басқа</a:t>
            </a:r>
            <a:r>
              <a:rPr lang="ru-RU" sz="1800" dirty="0"/>
              <a:t> </a:t>
            </a:r>
            <a:r>
              <a:rPr lang="ru-RU" sz="1800" dirty="0" err="1"/>
              <a:t>бағдарламаларды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файлдарды</a:t>
            </a:r>
            <a:r>
              <a:rPr lang="ru-RU" sz="1800" dirty="0"/>
              <a:t> </a:t>
            </a:r>
            <a:r>
              <a:rPr lang="ru-RU" sz="1800" dirty="0" err="1"/>
              <a:t>түрлендіру</a:t>
            </a:r>
            <a:r>
              <a:rPr lang="ru-RU" sz="1800" dirty="0"/>
              <a:t>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таратылатын</a:t>
            </a:r>
            <a:r>
              <a:rPr lang="ru-RU" sz="1800" dirty="0"/>
              <a:t> </a:t>
            </a:r>
            <a:r>
              <a:rPr lang="ru-RU" sz="1800" dirty="0" err="1"/>
              <a:t>бағдарлама</a:t>
            </a:r>
            <a:r>
              <a:rPr lang="ru-RU" sz="1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4344" y="5103394"/>
            <a:ext cx="26887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Интернет-</a:t>
            </a:r>
            <a:r>
              <a:rPr lang="ru-RU" sz="1600" dirty="0" err="1"/>
              <a:t>құрт</a:t>
            </a:r>
            <a:r>
              <a:rPr lang="ru-RU" sz="1600" dirty="0"/>
              <a:t> </a:t>
            </a:r>
            <a:r>
              <a:rPr lang="ru-RU" sz="1600" dirty="0" err="1"/>
              <a:t>вирусқа</a:t>
            </a:r>
            <a:r>
              <a:rPr lang="ru-RU" sz="1600" dirty="0"/>
              <a:t> </a:t>
            </a:r>
            <a:r>
              <a:rPr lang="ru-RU" sz="1600" dirty="0" err="1"/>
              <a:t>ұқсас</a:t>
            </a:r>
            <a:r>
              <a:rPr lang="ru-RU" sz="1600" dirty="0"/>
              <a:t>, </a:t>
            </a:r>
            <a:r>
              <a:rPr lang="ru-RU" sz="1600" dirty="0" err="1"/>
              <a:t>оған</a:t>
            </a:r>
            <a:r>
              <a:rPr lang="ru-RU" sz="1600" dirty="0"/>
              <a:t> </a:t>
            </a:r>
            <a:r>
              <a:rPr lang="ru-RU" sz="1600" dirty="0" err="1"/>
              <a:t>қолданыстағы</a:t>
            </a:r>
            <a:r>
              <a:rPr lang="ru-RU" sz="1600" dirty="0"/>
              <a:t> </a:t>
            </a:r>
            <a:r>
              <a:rPr lang="ru-RU" sz="1600" dirty="0" err="1"/>
              <a:t>бағдарламаға</a:t>
            </a:r>
            <a:r>
              <a:rPr lang="ru-RU" sz="1600" dirty="0"/>
              <a:t> </a:t>
            </a:r>
            <a:r>
              <a:rPr lang="ru-RU" sz="1600" dirty="0" err="1"/>
              <a:t>енгізу</a:t>
            </a:r>
            <a:r>
              <a:rPr lang="ru-RU" sz="1600" dirty="0"/>
              <a:t> </a:t>
            </a:r>
            <a:r>
              <a:rPr lang="ru-RU" sz="1600" dirty="0" err="1"/>
              <a:t>қажет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r>
              <a:rPr lang="ru-RU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4321" y="5103394"/>
            <a:ext cx="236940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Троян-</a:t>
            </a:r>
            <a:r>
              <a:rPr lang="ru-RU" sz="1600" dirty="0" err="1"/>
              <a:t>заңды</a:t>
            </a:r>
            <a:r>
              <a:rPr lang="ru-RU" sz="1600" dirty="0"/>
              <a:t> </a:t>
            </a:r>
            <a:r>
              <a:rPr lang="ru-RU" sz="1600" dirty="0" err="1"/>
              <a:t>бағдарламаны</a:t>
            </a:r>
            <a:r>
              <a:rPr lang="ru-RU" sz="1600" dirty="0"/>
              <a:t> </a:t>
            </a:r>
            <a:r>
              <a:rPr lang="ru-RU" sz="1600" dirty="0" err="1"/>
              <a:t>имитациялайтын</a:t>
            </a:r>
            <a:r>
              <a:rPr lang="ru-RU" sz="1600" dirty="0"/>
              <a:t> </a:t>
            </a:r>
            <a:r>
              <a:rPr lang="ru-RU" sz="1600" dirty="0" err="1"/>
              <a:t>бағдарлама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іс</a:t>
            </a:r>
            <a:r>
              <a:rPr lang="ru-RU" sz="1600" dirty="0"/>
              <a:t> </a:t>
            </a:r>
            <a:r>
              <a:rPr lang="ru-RU" sz="1600" dirty="0" err="1"/>
              <a:t>жүзінде</a:t>
            </a:r>
            <a:r>
              <a:rPr lang="ru-RU" sz="1600" dirty="0"/>
              <a:t> </a:t>
            </a:r>
            <a:r>
              <a:rPr lang="ru-RU" sz="1600" dirty="0" err="1"/>
              <a:t>шабуыл</a:t>
            </a:r>
            <a:r>
              <a:rPr lang="ru-RU" sz="1600" dirty="0"/>
              <a:t> </a:t>
            </a:r>
            <a:r>
              <a:rPr lang="ru-RU" sz="1600" dirty="0" err="1"/>
              <a:t>құралы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92337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2. </a:t>
            </a:r>
            <a:r>
              <a:rPr lang="ru-RU" sz="2800" b="0" dirty="0" err="1">
                <a:effectLst/>
              </a:rPr>
              <a:t>Желілік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шабуыл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түрлері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6797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99803"/>
            <a:ext cx="8930891" cy="1107996"/>
          </a:xfrm>
        </p:spPr>
        <p:txBody>
          <a:bodyPr>
            <a:spAutoFit/>
          </a:bodyPr>
          <a:lstStyle/>
          <a:p>
            <a:r>
              <a:rPr lang="en-US" sz="1600" dirty="0"/>
              <a:t>Dos-</a:t>
            </a:r>
            <a:r>
              <a:rPr lang="ru-RU" sz="1600" dirty="0" err="1"/>
              <a:t>шабуыл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зиянкестер</a:t>
            </a:r>
            <a:r>
              <a:rPr lang="ru-RU" sz="1600" dirty="0"/>
              <a:t> </a:t>
            </a:r>
            <a:r>
              <a:rPr lang="ru-RU" sz="1600" dirty="0" err="1"/>
              <a:t>келесі</a:t>
            </a:r>
            <a:r>
              <a:rPr lang="ru-RU" sz="1600" dirty="0"/>
              <a:t> </a:t>
            </a:r>
            <a:r>
              <a:rPr lang="ru-RU" sz="1600" dirty="0" err="1"/>
              <a:t>әрекеттерді</a:t>
            </a:r>
            <a:r>
              <a:rPr lang="ru-RU" sz="1600" dirty="0"/>
              <a:t> </a:t>
            </a:r>
            <a:r>
              <a:rPr lang="ru-RU" sz="1600" dirty="0" err="1"/>
              <a:t>орындайды</a:t>
            </a:r>
            <a:r>
              <a:rPr lang="ru-RU" sz="1600" dirty="0"/>
              <a:t>: </a:t>
            </a:r>
            <a:r>
              <a:rPr lang="ru-RU" sz="1600" dirty="0" err="1"/>
              <a:t>Жүйені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желіні</a:t>
            </a:r>
            <a:r>
              <a:rPr lang="ru-RU" sz="1600" dirty="0"/>
              <a:t> </a:t>
            </a:r>
            <a:r>
              <a:rPr lang="ru-RU" sz="1600" dirty="0" err="1"/>
              <a:t>легитим</a:t>
            </a:r>
            <a:r>
              <a:rPr lang="ru-RU" sz="1600" dirty="0"/>
              <a:t> </a:t>
            </a:r>
            <a:r>
              <a:rPr lang="ru-RU" sz="1600" dirty="0" err="1"/>
              <a:t>трафигін</a:t>
            </a:r>
            <a:r>
              <a:rPr lang="ru-RU" sz="1600" dirty="0"/>
              <a:t> </a:t>
            </a:r>
            <a:r>
              <a:rPr lang="ru-RU" sz="1600" dirty="0" err="1"/>
              <a:t>жеткізуді</a:t>
            </a:r>
            <a:r>
              <a:rPr lang="ru-RU" sz="1600" dirty="0"/>
              <a:t> </a:t>
            </a:r>
            <a:r>
              <a:rPr lang="ru-RU" sz="1600" dirty="0" err="1"/>
              <a:t>тежейтін</a:t>
            </a:r>
            <a:r>
              <a:rPr lang="ru-RU" sz="1600" dirty="0"/>
              <a:t> </a:t>
            </a:r>
            <a:r>
              <a:rPr lang="ru-RU" sz="1600" dirty="0" err="1"/>
              <a:t>бөгде</a:t>
            </a:r>
            <a:r>
              <a:rPr lang="ru-RU" sz="1600" dirty="0"/>
              <a:t> </a:t>
            </a:r>
            <a:r>
              <a:rPr lang="ru-RU" sz="1600" dirty="0" err="1"/>
              <a:t>трафикпен</a:t>
            </a:r>
            <a:r>
              <a:rPr lang="ru-RU" sz="1600" dirty="0"/>
              <a:t> </a:t>
            </a:r>
            <a:r>
              <a:rPr lang="ru-RU" sz="1600" dirty="0" err="1"/>
              <a:t>қанықтыру</a:t>
            </a:r>
            <a:r>
              <a:rPr lang="ru-RU" sz="1600" dirty="0"/>
              <a:t>; </a:t>
            </a:r>
            <a:r>
              <a:rPr lang="ru-RU" sz="1600" dirty="0" err="1"/>
              <a:t>Желілік</a:t>
            </a:r>
            <a:r>
              <a:rPr lang="ru-RU" sz="1600" dirty="0"/>
              <a:t> </a:t>
            </a:r>
            <a:r>
              <a:rPr lang="ru-RU" sz="1600" dirty="0" err="1"/>
              <a:t>қызметке</a:t>
            </a:r>
            <a:r>
              <a:rPr lang="ru-RU" sz="1600" dirty="0"/>
              <a:t> </a:t>
            </a:r>
            <a:r>
              <a:rPr lang="ru-RU" sz="1600" dirty="0" err="1"/>
              <a:t>кіруді</a:t>
            </a:r>
            <a:r>
              <a:rPr lang="ru-RU" sz="1600" dirty="0"/>
              <a:t> </a:t>
            </a:r>
            <a:r>
              <a:rPr lang="ru-RU" sz="1600" dirty="0" err="1"/>
              <a:t>болдырмау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клиентті</a:t>
            </a:r>
            <a:r>
              <a:rPr lang="ru-RU" sz="1600" dirty="0"/>
              <a:t> </a:t>
            </a:r>
            <a:r>
              <a:rPr lang="ru-RU" sz="1600" dirty="0" err="1"/>
              <a:t>сервермен</a:t>
            </a:r>
            <a:r>
              <a:rPr lang="ru-RU" sz="1600" dirty="0"/>
              <a:t> </a:t>
            </a:r>
            <a:r>
              <a:rPr lang="ru-RU" sz="1600" dirty="0" err="1"/>
              <a:t>байланыстырудың</a:t>
            </a:r>
            <a:r>
              <a:rPr lang="ru-RU" sz="1600" dirty="0"/>
              <a:t> </a:t>
            </a:r>
            <a:r>
              <a:rPr lang="ru-RU" sz="1800" dirty="0" err="1"/>
              <a:t>бұзылуы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1231106"/>
          </a:xfrm>
        </p:spPr>
        <p:txBody>
          <a:bodyPr anchor="t" anchorCtr="0">
            <a:spAutoFit/>
          </a:bodyPr>
          <a:lstStyle/>
          <a:p>
            <a:r>
              <a:rPr lang="ru-RU" sz="1800" b="0" dirty="0">
                <a:effectLst/>
              </a:rPr>
              <a:t>. </a:t>
            </a:r>
            <a:r>
              <a:rPr lang="ru-RU" sz="1800" b="0" dirty="0" err="1">
                <a:effectLst/>
              </a:rPr>
              <a:t>Желілік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шабуыл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түрлері</a:t>
            </a:r>
            <a:r>
              <a:rPr sz="1800" dirty="0"/>
              <a:t/>
            </a:r>
            <a:br>
              <a:rPr sz="1800" dirty="0"/>
            </a:br>
            <a:r>
              <a:rPr lang="ru-RU" sz="2800" b="0" dirty="0" err="1">
                <a:effectLst/>
              </a:rPr>
              <a:t>Толық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іріктеу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әдісімен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қызмет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көрсетуден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және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шабуылдан</a:t>
            </a:r>
            <a:r>
              <a:rPr lang="ru-RU" sz="2800" b="0" dirty="0">
                <a:effectLst/>
              </a:rPr>
              <a:t> бас </a:t>
            </a:r>
            <a:r>
              <a:rPr lang="ru-RU" sz="2800" b="0" dirty="0" err="1">
                <a:effectLst/>
              </a:rPr>
              <a:t>тарту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0" y="2797702"/>
            <a:ext cx="6663772" cy="36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0176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2406963"/>
            <a:ext cx="8733677" cy="2169825"/>
          </a:xfrm>
        </p:spPr>
        <p:txBody>
          <a:bodyPr>
            <a:spAutoFit/>
          </a:bodyPr>
          <a:lstStyle/>
          <a:p>
            <a:r>
              <a:rPr lang="en-US" dirty="0"/>
              <a:t>DDoS </a:t>
            </a:r>
            <a:r>
              <a:rPr lang="ru-RU" dirty="0" err="1"/>
              <a:t>Шабуыл</a:t>
            </a:r>
            <a:r>
              <a:rPr lang="ru-RU" dirty="0"/>
              <a:t> </a:t>
            </a:r>
            <a:r>
              <a:rPr lang="en-US" dirty="0"/>
              <a:t>DDoS-</a:t>
            </a:r>
            <a:r>
              <a:rPr lang="ru-RU" dirty="0" err="1"/>
              <a:t>шабуыл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зиянды</a:t>
            </a:r>
            <a:r>
              <a:rPr lang="ru-RU" dirty="0"/>
              <a:t> </a:t>
            </a:r>
            <a:r>
              <a:rPr lang="ru-RU" dirty="0" err="1"/>
              <a:t>әлеуеті</a:t>
            </a:r>
            <a:r>
              <a:rPr lang="ru-RU" dirty="0"/>
              <a:t> бар </a:t>
            </a:r>
            <a:r>
              <a:rPr lang="en-US" dirty="0"/>
              <a:t>DoS-</a:t>
            </a:r>
            <a:r>
              <a:rPr lang="ru-RU" dirty="0" err="1"/>
              <a:t>шабуылдың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Мақсат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арналарды</a:t>
            </a:r>
            <a:r>
              <a:rPr lang="ru-RU" dirty="0"/>
              <a:t> </a:t>
            </a:r>
            <a:r>
              <a:rPr lang="ru-RU" dirty="0" err="1"/>
              <a:t>пайдасыз</a:t>
            </a:r>
            <a:r>
              <a:rPr lang="ru-RU" dirty="0"/>
              <a:t> </a:t>
            </a:r>
            <a:r>
              <a:rPr lang="ru-RU" dirty="0" err="1"/>
              <a:t>деректермен</a:t>
            </a:r>
            <a:r>
              <a:rPr lang="ru-RU" dirty="0"/>
              <a:t> </a:t>
            </a:r>
            <a:r>
              <a:rPr lang="ru-RU" dirty="0" err="1"/>
              <a:t>қанықтыру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толықтыру</a:t>
            </a:r>
            <a:r>
              <a:rPr lang="ru-RU" dirty="0"/>
              <a:t>,  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109" y="-21795"/>
            <a:ext cx="8772157" cy="2231380"/>
          </a:xfrm>
        </p:spPr>
        <p:txBody>
          <a:bodyPr>
            <a:spAutoFit/>
          </a:bodyPr>
          <a:lstStyle/>
          <a:p>
            <a:r>
              <a:rPr lang="ru-RU" sz="1600" b="0" dirty="0" err="1">
                <a:effectLst/>
              </a:rPr>
              <a:t>Желілік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шабуыл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түрлері</a:t>
            </a:r>
            <a:r>
              <a:rPr dirty="0"/>
              <a:t/>
            </a:r>
            <a:br>
              <a:rPr dirty="0"/>
            </a:br>
            <a:r>
              <a:rPr lang="ru-RU" b="0" dirty="0" err="1">
                <a:effectLst/>
              </a:rPr>
              <a:t>Толық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іріктеу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әдісімен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қызмет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көрсетуден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және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шабуылдан</a:t>
            </a:r>
            <a:r>
              <a:rPr lang="ru-RU" b="0" dirty="0">
                <a:effectLst/>
              </a:rPr>
              <a:t> бас </a:t>
            </a:r>
            <a:r>
              <a:rPr lang="ru-RU" b="0" dirty="0" err="1">
                <a:effectLst/>
              </a:rPr>
              <a:t>тарту</a:t>
            </a:r>
            <a:r>
              <a:rPr lang="ru-RU" b="0" dirty="0">
                <a:effectLst/>
              </a:rPr>
              <a:t> (</a:t>
            </a:r>
            <a:r>
              <a:rPr lang="ru-RU" b="0" dirty="0" err="1">
                <a:effectLst/>
              </a:rPr>
              <a:t>Тод</a:t>
            </a:r>
            <a:r>
              <a:rPr lang="ru-RU" b="0" dirty="0">
                <a:effectLst/>
              </a:rPr>
              <a:t>.)</a:t>
            </a:r>
            <a:endParaRPr lang="ru-R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95468" y="4437781"/>
            <a:ext cx="8733677" cy="21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</a:t>
            </a:r>
            <a:r>
              <a:rPr lang="ru-RU" dirty="0" err="1"/>
              <a:t>әдісімен</a:t>
            </a:r>
            <a:r>
              <a:rPr lang="ru-RU" dirty="0"/>
              <a:t> </a:t>
            </a:r>
            <a:r>
              <a:rPr lang="ru-RU" dirty="0" err="1"/>
              <a:t>шабуылдар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</a:t>
            </a:r>
            <a:r>
              <a:rPr lang="ru-RU" dirty="0" err="1"/>
              <a:t>әдісімен</a:t>
            </a:r>
            <a:r>
              <a:rPr lang="ru-RU" dirty="0"/>
              <a:t> </a:t>
            </a:r>
            <a:r>
              <a:rPr lang="ru-RU" dirty="0" err="1"/>
              <a:t>шабуылдарда</a:t>
            </a:r>
            <a:r>
              <a:rPr lang="ru-RU" dirty="0"/>
              <a:t> </a:t>
            </a:r>
            <a:r>
              <a:rPr lang="ru-RU" dirty="0" err="1"/>
              <a:t>парольдерді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дешифрлеу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тез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компьютер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Қаскүнем</a:t>
            </a:r>
            <a:r>
              <a:rPr lang="ru-RU" dirty="0"/>
              <a:t> </a:t>
            </a:r>
            <a:r>
              <a:rPr lang="ru-RU" dirty="0" err="1"/>
              <a:t>шифрлау</a:t>
            </a:r>
            <a:r>
              <a:rPr lang="ru-RU" dirty="0"/>
              <a:t> </a:t>
            </a:r>
            <a:r>
              <a:rPr lang="ru-RU" dirty="0" err="1"/>
              <a:t>кілтін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нұсқалардың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таңдайды</a:t>
            </a:r>
            <a:r>
              <a:rPr lang="ru-RU" dirty="0"/>
              <a:t>.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257698692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14243</TotalTime>
  <Pages>28</Pages>
  <Words>985</Words>
  <Application>Microsoft Office PowerPoint</Application>
  <PresentationFormat>Экран (4:3)</PresentationFormat>
  <Paragraphs>77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Лекция 14 Желілік қауіпсіздік</vt:lpstr>
      <vt:lpstr>Бөлімдер мен мақсаттар</vt:lpstr>
      <vt:lpstr>. Мен тәуекелге ұшыраймын ба?</vt:lpstr>
      <vt:lpstr> Мен тәуекелге ұшыраймын ба? Хакерлер мен бұзушылар</vt:lpstr>
      <vt:lpstr>Презентация PowerPoint</vt:lpstr>
      <vt:lpstr> Мен тәуекелге ұшыраймын ба? Вирустар, интернет-құрттар және трояндық бағдарламалар</vt:lpstr>
      <vt:lpstr>2. Желілік шабуыл түрлері</vt:lpstr>
      <vt:lpstr>. Желілік шабуыл түрлері Толық іріктеу әдісімен қызмет көрсетуден және шабуылдан бас тарту</vt:lpstr>
      <vt:lpstr>Желілік шабуыл түрлері Толық іріктеу әдісімен қызмет көрсетуден және шабуылдан бас тарту (Тод.)</vt:lpstr>
      <vt:lpstr> Желілік шабуыл түрлері Зиянды бағдарламалық қамтамасыз етудің басқа түрлері</vt:lpstr>
      <vt:lpstr> Желілік шабуыл түрлері Зиянды БҚ-ның басқа түрлері (Тод.)</vt:lpstr>
      <vt:lpstr>3. Желі қалай қорғауға болады?</vt:lpstr>
      <vt:lpstr>Желі қалай қорғауға болады? Аспаптық қауіпсіздік құралдары</vt:lpstr>
      <vt:lpstr>Желі қалай қорғауға болады? Құралдық қауіпсіздік құралдары (Тод.)</vt:lpstr>
      <vt:lpstr>Желі қалай қорғауға болады? Антивирустық бағдарламалық қамтамасыз ету</vt:lpstr>
      <vt:lpstr>Желі қалай қорғауға болады? Антивирустық бағдарламалық қамтамасыз ету)</vt:lpstr>
      <vt:lpstr> Желі қалай қорғауға болады? Шпиондық бқ жою</vt:lpstr>
      <vt:lpstr>4. Брандмауэр желілерді қалай қорғайды?</vt:lpstr>
      <vt:lpstr> Брандмауэр желілерді қалай қорғайды? Брандмауэрлерді ұйымдастыру негіздері</vt:lpstr>
      <vt:lpstr> Брандмауэр желілерді қалай қорғайды? Брандмауэрлерді ұйымдастыру негіздері (Тод.)</vt:lpstr>
      <vt:lpstr> Брандмауэр желілерді қалай қорғайды? Брандмауэрлерді орнату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203</cp:revision>
  <cp:lastPrinted>1999-01-27T00:54:54Z</cp:lastPrinted>
  <dcterms:created xsi:type="dcterms:W3CDTF">2016-07-19T22:00:40Z</dcterms:created>
  <dcterms:modified xsi:type="dcterms:W3CDTF">2019-02-27T10:54:21Z</dcterms:modified>
</cp:coreProperties>
</file>